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309" r:id="rId3"/>
    <p:sldId id="264" r:id="rId4"/>
    <p:sldId id="305" r:id="rId5"/>
    <p:sldId id="304" r:id="rId6"/>
    <p:sldId id="306" r:id="rId7"/>
    <p:sldId id="303" r:id="rId8"/>
    <p:sldId id="297" r:id="rId9"/>
    <p:sldId id="300" r:id="rId10"/>
    <p:sldId id="301" r:id="rId11"/>
    <p:sldId id="290"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2827" autoAdjust="0"/>
  </p:normalViewPr>
  <p:slideViewPr>
    <p:cSldViewPr>
      <p:cViewPr>
        <p:scale>
          <a:sx n="70" d="100"/>
          <a:sy n="70" d="100"/>
        </p:scale>
        <p:origin x="-1386"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28E1E81-C164-488F-91E6-122AB2F3F9F5}" type="datetimeFigureOut">
              <a:rPr lang="en-GB" smtClean="0"/>
              <a:pPr/>
              <a:t>17/05/2013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7F14A86-FAF4-4BF9-908D-97AC4D411C57}" type="slidenum">
              <a:rPr lang="en-GB" smtClean="0"/>
              <a:pPr/>
              <a:t>‹#›</a:t>
            </a:fld>
            <a:endParaRPr lang="en-GB"/>
          </a:p>
        </p:txBody>
      </p:sp>
    </p:spTree>
    <p:extLst>
      <p:ext uri="{BB962C8B-B14F-4D97-AF65-F5344CB8AC3E}">
        <p14:creationId xmlns:p14="http://schemas.microsoft.com/office/powerpoint/2010/main" val="370776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r>
              <a:rPr lang="en-US" dirty="0" smtClean="0">
                <a:latin typeface="Times New Roman" pitchFamily="18" charset="0"/>
              </a:rPr>
              <a:t>Having said that, </a:t>
            </a:r>
            <a:r>
              <a:rPr lang="en-US" b="1" dirty="0" smtClean="0">
                <a:latin typeface="Times New Roman" pitchFamily="18" charset="0"/>
              </a:rPr>
              <a:t>how much can I cover in today’s presentation </a:t>
            </a:r>
            <a:r>
              <a:rPr lang="en-US" dirty="0" smtClean="0">
                <a:latin typeface="Times New Roman" pitchFamily="18" charset="0"/>
              </a:rPr>
              <a:t>- </a:t>
            </a:r>
            <a:r>
              <a:rPr lang="en-US" baseline="0" dirty="0" smtClean="0">
                <a:latin typeface="Times New Roman" pitchFamily="18" charset="0"/>
              </a:rPr>
              <a:t>I have broken it down into two main parts. </a:t>
            </a:r>
          </a:p>
          <a:p>
            <a:endParaRPr lang="en-US" baseline="0"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itchFamily="18" charset="0"/>
              </a:rPr>
              <a:t>The first two slides attempt to help </a:t>
            </a:r>
            <a:r>
              <a:rPr lang="en-US" b="1" baseline="0" dirty="0" smtClean="0">
                <a:latin typeface="Times New Roman" pitchFamily="18" charset="0"/>
              </a:rPr>
              <a:t>lead you in slowly </a:t>
            </a:r>
            <a:r>
              <a:rPr lang="en-US" baseline="0" dirty="0" smtClean="0">
                <a:latin typeface="Times New Roman" pitchFamily="18" charset="0"/>
              </a:rPr>
              <a:t>to our rationale for embarking on this research process. I will start by recapping what we know about climate finance…..and what we don’t know. An I will give a brief introduction to how climate finance works.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Times New Roman" pitchFamily="18" charset="0"/>
              </a:rPr>
              <a:t>The </a:t>
            </a:r>
            <a:r>
              <a:rPr lang="en-US" b="1" baseline="0" dirty="0" smtClean="0">
                <a:latin typeface="Times New Roman" pitchFamily="18" charset="0"/>
              </a:rPr>
              <a:t>remaining slides will introduce the research that we have undertaken </a:t>
            </a:r>
            <a:r>
              <a:rPr lang="en-US" baseline="0" dirty="0" smtClean="0">
                <a:latin typeface="Times New Roman" pitchFamily="18" charset="0"/>
              </a:rPr>
              <a:t>– the questions that we have asked and the results that are emerging which will then help frame the panel discussion that follows.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Times New Roman" pitchFamily="18" charset="0"/>
            </a:endParaRPr>
          </a:p>
          <a:p>
            <a:pPr marL="0" indent="0">
              <a:buNone/>
            </a:pPr>
            <a:endParaRPr lang="en-US" baseline="0" dirty="0" smtClean="0">
              <a:latin typeface="Times New Roman" pitchFamily="18" charset="0"/>
            </a:endParaRPr>
          </a:p>
          <a:p>
            <a:pPr marL="228600" indent="-228600">
              <a:buAutoNum type="arabicPeriod"/>
            </a:pPr>
            <a:endParaRPr 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 wanted to start by </a:t>
            </a:r>
            <a:r>
              <a:rPr lang="en-US" b="1" dirty="0" smtClean="0"/>
              <a:t>recapping what we</a:t>
            </a:r>
            <a:r>
              <a:rPr lang="en-US" b="1" baseline="0" dirty="0" smtClean="0"/>
              <a:t> know </a:t>
            </a:r>
            <a:r>
              <a:rPr lang="en-US" baseline="0" dirty="0" smtClean="0"/>
              <a:t>about climate finance...and </a:t>
            </a:r>
            <a:r>
              <a:rPr lang="en-US" b="1" baseline="0" dirty="0" smtClean="0"/>
              <a:t>what we do not know.</a:t>
            </a:r>
          </a:p>
          <a:p>
            <a:endParaRPr lang="en-US" baseline="0" dirty="0" smtClean="0"/>
          </a:p>
          <a:p>
            <a:r>
              <a:rPr lang="en-US" sz="1200" b="1" baseline="0" dirty="0" smtClean="0">
                <a:solidFill>
                  <a:schemeClr val="tx1"/>
                </a:solidFill>
                <a:latin typeface="Calibri" pitchFamily="34" charset="0"/>
                <a:cs typeface="Calibri" pitchFamily="34" charset="0"/>
              </a:rPr>
              <a:t>We know the scale of the challenge. </a:t>
            </a:r>
          </a:p>
          <a:p>
            <a:endParaRPr lang="en-US" sz="1200" b="1" baseline="0" dirty="0" smtClean="0">
              <a:solidFill>
                <a:schemeClr val="tx1"/>
              </a:solidFill>
              <a:latin typeface="Calibri" pitchFamily="34" charset="0"/>
              <a:cs typeface="Calibri" pitchFamily="34" charset="0"/>
            </a:endParaRPr>
          </a:p>
          <a:p>
            <a:r>
              <a:rPr lang="en-US" sz="1200" b="0" baseline="0" dirty="0" smtClean="0">
                <a:solidFill>
                  <a:schemeClr val="tx1"/>
                </a:solidFill>
                <a:latin typeface="Calibri" pitchFamily="34" charset="0"/>
                <a:cs typeface="Calibri" pitchFamily="34" charset="0"/>
              </a:rPr>
              <a:t>We know that there are enormous challenges in terms of helping those countries affected by climate change to adapt to it. In the past year alone we have seen a number of disasters – cyclones from the Philippines to the Us, floods in Pakistan and India and droughts in Kenya and Ethiopia. These countries are desperately in needs of flood defenses and sea walls and investment in agricultural innovations to protect them against the worst impacts and to enable them to adapt to the challenges they face.  We know that the cost of </a:t>
            </a:r>
            <a:r>
              <a:rPr lang="en-US" sz="1200" b="1" baseline="0" dirty="0" smtClean="0">
                <a:solidFill>
                  <a:schemeClr val="tx1"/>
                </a:solidFill>
                <a:latin typeface="Calibri" pitchFamily="34" charset="0"/>
                <a:cs typeface="Calibri" pitchFamily="34" charset="0"/>
              </a:rPr>
              <a:t>a</a:t>
            </a:r>
            <a:r>
              <a:rPr lang="en-US" sz="1200" b="1" dirty="0" smtClean="0">
                <a:solidFill>
                  <a:schemeClr val="tx1"/>
                </a:solidFill>
                <a:latin typeface="Calibri" pitchFamily="34" charset="0"/>
                <a:cs typeface="Calibri" pitchFamily="34" charset="0"/>
              </a:rPr>
              <a:t>dapting</a:t>
            </a:r>
            <a:r>
              <a:rPr lang="en-US" sz="1200" b="1" baseline="0" dirty="0" smtClean="0">
                <a:solidFill>
                  <a:schemeClr val="tx1"/>
                </a:solidFill>
                <a:latin typeface="Calibri" pitchFamily="34" charset="0"/>
                <a:cs typeface="Calibri" pitchFamily="34" charset="0"/>
              </a:rPr>
              <a:t> to </a:t>
            </a:r>
            <a:r>
              <a:rPr lang="en-US" sz="1200" b="0" baseline="0" dirty="0" smtClean="0">
                <a:solidFill>
                  <a:schemeClr val="tx1"/>
                </a:solidFill>
                <a:latin typeface="Calibri" pitchFamily="34" charset="0"/>
                <a:cs typeface="Calibri" pitchFamily="34" charset="0"/>
              </a:rPr>
              <a:t>climate change runs to </a:t>
            </a:r>
            <a:r>
              <a:rPr lang="en-US" sz="1200" b="1" dirty="0" smtClean="0">
                <a:solidFill>
                  <a:schemeClr val="tx1"/>
                </a:solidFill>
                <a:latin typeface="Calibri" pitchFamily="34" charset="0"/>
                <a:cs typeface="Calibri" pitchFamily="34" charset="0"/>
              </a:rPr>
              <a:t>US$300-400 Billion per year. </a:t>
            </a:r>
          </a:p>
          <a:p>
            <a:endParaRPr lang="en-US" sz="1200" b="1" dirty="0" smtClean="0">
              <a:solidFill>
                <a:schemeClr val="tx1"/>
              </a:solidFill>
              <a:latin typeface="Calibri" pitchFamily="34" charset="0"/>
              <a:cs typeface="Calibri" pitchFamily="34" charset="0"/>
            </a:endParaRPr>
          </a:p>
          <a:p>
            <a:r>
              <a:rPr lang="en-US" sz="1200" dirty="0" smtClean="0">
                <a:solidFill>
                  <a:schemeClr val="tx1"/>
                </a:solidFill>
                <a:latin typeface="Calibri" pitchFamily="34" charset="0"/>
                <a:cs typeface="Calibri" pitchFamily="34" charset="0"/>
              </a:rPr>
              <a:t>We further know that GHG emissions need to peak</a:t>
            </a:r>
            <a:r>
              <a:rPr lang="en-US" sz="1200" baseline="0" dirty="0" smtClean="0">
                <a:solidFill>
                  <a:schemeClr val="tx1"/>
                </a:solidFill>
                <a:latin typeface="Calibri" pitchFamily="34" charset="0"/>
                <a:cs typeface="Calibri" pitchFamily="34" charset="0"/>
              </a:rPr>
              <a:t> by 2015 if we are to avoid even greater even catastrophic impacts. To achieve that we know we need </a:t>
            </a:r>
            <a:r>
              <a:rPr lang="en-US" sz="1200" b="1" baseline="0" dirty="0" smtClean="0">
                <a:solidFill>
                  <a:schemeClr val="tx1"/>
                </a:solidFill>
                <a:latin typeface="Calibri" pitchFamily="34" charset="0"/>
                <a:cs typeface="Calibri" pitchFamily="34" charset="0"/>
              </a:rPr>
              <a:t>trillions to </a:t>
            </a:r>
            <a:r>
              <a:rPr lang="en-US" sz="1200" baseline="0" dirty="0" smtClean="0">
                <a:solidFill>
                  <a:schemeClr val="tx1"/>
                </a:solidFill>
                <a:latin typeface="Calibri" pitchFamily="34" charset="0"/>
                <a:cs typeface="Calibri" pitchFamily="34" charset="0"/>
              </a:rPr>
              <a:t>be invested to construct wind and solar power facilities and to protect the world’s forests as the earth’s lungs.</a:t>
            </a:r>
            <a:endParaRPr lang="en-GB" sz="1200" dirty="0" smtClean="0">
              <a:solidFill>
                <a:schemeClr val="tx1"/>
              </a:solidFill>
              <a:latin typeface="Calibri" pitchFamily="34" charset="0"/>
              <a:cs typeface="Calibri" pitchFamily="34" charset="0"/>
            </a:endParaRPr>
          </a:p>
          <a:p>
            <a:endParaRPr lang="en-US" dirty="0" smtClean="0"/>
          </a:p>
        </p:txBody>
      </p:sp>
      <p:sp>
        <p:nvSpPr>
          <p:cNvPr id="4" name="Slide Number Placeholder 3"/>
          <p:cNvSpPr>
            <a:spLocks noGrp="1"/>
          </p:cNvSpPr>
          <p:nvPr>
            <p:ph type="sldNum" sz="quarter" idx="10"/>
          </p:nvPr>
        </p:nvSpPr>
        <p:spPr/>
        <p:txBody>
          <a:bodyPr/>
          <a:lstStyle/>
          <a:p>
            <a:fld id="{B7F14A86-FAF4-4BF9-908D-97AC4D411C57}" type="slidenum">
              <a:rPr lang="en-GB" smtClean="0"/>
              <a:pPr/>
              <a:t>3</a:t>
            </a:fld>
            <a:endParaRPr lang="en-GB"/>
          </a:p>
        </p:txBody>
      </p:sp>
    </p:spTree>
    <p:extLst>
      <p:ext uri="{BB962C8B-B14F-4D97-AF65-F5344CB8AC3E}">
        <p14:creationId xmlns:p14="http://schemas.microsoft.com/office/powerpoint/2010/main" val="308640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1" baseline="0" dirty="0" smtClean="0"/>
              <a:t>We know</a:t>
            </a:r>
            <a:r>
              <a:rPr lang="en-US" baseline="0" dirty="0" smtClean="0"/>
              <a:t> that an increasing number of countries are contributing ever greater amounts to help finance climate work. By 2012 this amounted to US$30 billion and a commitment of </a:t>
            </a:r>
            <a:r>
              <a:rPr lang="en-GB" sz="1200" b="0" dirty="0" smtClean="0">
                <a:solidFill>
                  <a:schemeClr val="tx1"/>
                </a:solidFill>
                <a:latin typeface="Calibri" pitchFamily="34" charset="0"/>
                <a:cs typeface="Calibri" pitchFamily="34" charset="0"/>
              </a:rPr>
              <a:t>USD$ 100 Billion/year by 2020</a:t>
            </a:r>
            <a:r>
              <a:rPr lang="en-GB" sz="1200" b="0" baseline="0" dirty="0" smtClean="0">
                <a:solidFill>
                  <a:schemeClr val="tx1"/>
                </a:solidFill>
                <a:latin typeface="Calibri" pitchFamily="34" charset="0"/>
                <a:cs typeface="Calibri" pitchFamily="34" charset="0"/>
              </a:rPr>
              <a:t>  has been made.</a:t>
            </a:r>
            <a:endParaRPr lang="en-US" sz="1200" b="0" baseline="0" dirty="0" smtClean="0">
              <a:solidFill>
                <a:schemeClr val="tx1"/>
              </a:solidFill>
              <a:latin typeface="Calibri" pitchFamily="34" charset="0"/>
              <a:cs typeface="Calibri" pitchFamily="34" charset="0"/>
            </a:endParaRPr>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B7F14A86-FAF4-4BF9-908D-97AC4D411C57}" type="slidenum">
              <a:rPr lang="en-GB" smtClean="0"/>
              <a:pPr/>
              <a:t>4</a:t>
            </a:fld>
            <a:endParaRPr lang="en-GB"/>
          </a:p>
        </p:txBody>
      </p:sp>
    </p:spTree>
    <p:extLst>
      <p:ext uri="{BB962C8B-B14F-4D97-AF65-F5344CB8AC3E}">
        <p14:creationId xmlns:p14="http://schemas.microsoft.com/office/powerpoint/2010/main" val="3086406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 know </a:t>
            </a:r>
            <a:r>
              <a:rPr lang="en-US" baseline="0" dirty="0" smtClean="0"/>
              <a:t>that many of the countries in receipt of climate finance are simultaneously struggling to control corruption. This map you see here is taken from the TI Corruption Perception Index. The darker the colour, the greater the perception of corruption. </a:t>
            </a:r>
          </a:p>
          <a:p>
            <a:endParaRPr lang="en-US" baseline="0" dirty="0" smtClean="0"/>
          </a:p>
          <a:p>
            <a:r>
              <a:rPr lang="en-US" baseline="0" dirty="0" smtClean="0"/>
              <a:t>My colleague Judy Ndichu in the following presentation will talk a bit more about he challenges that exist here from the Kenyan perspective. To set it in context now though I will give you an example from our chapter in Bangladesh who mapped vulnerable areas against investment in climate projects. They did not match. Suggesting the private interests of decision-makers can interfere to brush aside the needs of vulnerable communities.</a:t>
            </a:r>
          </a:p>
          <a:p>
            <a:endParaRPr lang="en-US" baseline="0" dirty="0" smtClean="0"/>
          </a:p>
          <a:p>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B7F14A86-FAF4-4BF9-908D-97AC4D411C57}" type="slidenum">
              <a:rPr lang="en-GB" smtClean="0"/>
              <a:pPr/>
              <a:t>5</a:t>
            </a:fld>
            <a:endParaRPr lang="en-GB"/>
          </a:p>
        </p:txBody>
      </p:sp>
    </p:spTree>
    <p:extLst>
      <p:ext uri="{BB962C8B-B14F-4D97-AF65-F5344CB8AC3E}">
        <p14:creationId xmlns:p14="http://schemas.microsoft.com/office/powerpoint/2010/main" val="3086406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Finally, what we at TI at least, not know…</a:t>
            </a:r>
            <a:r>
              <a:rPr lang="en-US" baseline="0" dirty="0" smtClean="0"/>
              <a:t>..when the 100s of millions of public climate finance flows from donor to recipient countries so take for example from Ireland to Bangladesh, how can that government and we as tax payers as well as citizens in recipient countries be confident that the money gets to where it is needed and not lost to corruption?</a:t>
            </a:r>
          </a:p>
          <a:p>
            <a:endParaRPr lang="en-US" baseline="0" dirty="0" smtClean="0"/>
          </a:p>
          <a:p>
            <a:r>
              <a:rPr lang="en-US" baseline="0" dirty="0" smtClean="0"/>
              <a:t>To be able to answer this question, we first had to get to grips with the complexity of the channels through which the finance flows. </a:t>
            </a:r>
            <a:r>
              <a:rPr lang="en-GB" dirty="0" smtClean="0">
                <a:solidFill>
                  <a:schemeClr val="tx1"/>
                </a:solidFill>
              </a:rPr>
              <a:t>On its way from donor to recipient countries, </a:t>
            </a:r>
            <a:r>
              <a:rPr lang="en-GB" b="1" dirty="0" smtClean="0">
                <a:solidFill>
                  <a:schemeClr val="tx1"/>
                </a:solidFill>
              </a:rPr>
              <a:t>public climate </a:t>
            </a:r>
            <a:r>
              <a:rPr lang="en-GB" dirty="0" smtClean="0">
                <a:solidFill>
                  <a:schemeClr val="tx1"/>
                </a:solidFill>
              </a:rPr>
              <a:t>finance may follow a number of paths - the bulk of it is channelled through </a:t>
            </a:r>
            <a:r>
              <a:rPr lang="en-GB" b="1" dirty="0" smtClean="0">
                <a:solidFill>
                  <a:schemeClr val="tx1"/>
                </a:solidFill>
              </a:rPr>
              <a:t>RELATIVELY NEW </a:t>
            </a:r>
            <a:r>
              <a:rPr lang="en-GB" dirty="0" smtClean="0">
                <a:solidFill>
                  <a:schemeClr val="tx1"/>
                </a:solidFill>
              </a:rPr>
              <a:t>multilateral funds. The AF and the GEF funds fund….the CIFs</a:t>
            </a:r>
            <a:r>
              <a:rPr lang="en-GB" baseline="0" dirty="0" smtClean="0">
                <a:solidFill>
                  <a:schemeClr val="tx1"/>
                </a:solidFill>
              </a:rPr>
              <a:t> fund…. And t</a:t>
            </a:r>
            <a:r>
              <a:rPr lang="en-GB" dirty="0" smtClean="0">
                <a:solidFill>
                  <a:schemeClr val="tx1"/>
                </a:solidFill>
              </a:rPr>
              <a:t>he Green Climate Fund is a recent addition expected to channel US$100 billion per year</a:t>
            </a:r>
            <a:r>
              <a:rPr lang="en-GB" baseline="0" dirty="0" smtClean="0">
                <a:solidFill>
                  <a:schemeClr val="tx1"/>
                </a:solidFill>
              </a:rPr>
              <a:t> will contribute to all.</a:t>
            </a:r>
          </a:p>
          <a:p>
            <a:endParaRPr lang="en-US" baseline="0" dirty="0" smtClean="0">
              <a:solidFill>
                <a:schemeClr val="tx1"/>
              </a:solidFill>
            </a:endParaRPr>
          </a:p>
          <a:p>
            <a:r>
              <a:rPr lang="en-US" baseline="0" dirty="0" smtClean="0">
                <a:solidFill>
                  <a:schemeClr val="tx1"/>
                </a:solidFill>
              </a:rPr>
              <a:t>A second important point to the complexity is that these funds, do not channel funding directly to recipient countries but though another multitude of actors – banks and UN agencies as well as national level actors. </a:t>
            </a:r>
            <a:endParaRPr lang="en-GB" dirty="0" smtClean="0">
              <a:solidFill>
                <a:schemeClr val="tx1"/>
              </a:solidFill>
            </a:endParaRPr>
          </a:p>
          <a:p>
            <a:endParaRPr lang="en-US" dirty="0" smtClean="0"/>
          </a:p>
          <a:p>
            <a:r>
              <a:rPr lang="en-US" dirty="0" smtClean="0"/>
              <a:t>The question then arises, within this complexity, is – is there clarity</a:t>
            </a:r>
            <a:r>
              <a:rPr lang="en-US" baseline="0" dirty="0" smtClean="0"/>
              <a:t> in terms of those who act corruptly will be held to account and to what extent protections are in place to avoid corruption in the first place. </a:t>
            </a:r>
          </a:p>
          <a:p>
            <a:endParaRPr lang="en-US" baseline="0" dirty="0" smtClean="0"/>
          </a:p>
          <a:p>
            <a:r>
              <a:rPr lang="en-US" baseline="0" dirty="0" smtClean="0"/>
              <a:t>It was out of this complexity and the many questions that it gave rise to that our research was born. </a:t>
            </a:r>
          </a:p>
        </p:txBody>
      </p:sp>
      <p:sp>
        <p:nvSpPr>
          <p:cNvPr id="4" name="Slide Number Placeholder 3"/>
          <p:cNvSpPr>
            <a:spLocks noGrp="1"/>
          </p:cNvSpPr>
          <p:nvPr>
            <p:ph type="sldNum" sz="quarter" idx="10"/>
          </p:nvPr>
        </p:nvSpPr>
        <p:spPr/>
        <p:txBody>
          <a:bodyPr/>
          <a:lstStyle/>
          <a:p>
            <a:fld id="{B7F14A86-FAF4-4BF9-908D-97AC4D411C57}" type="slidenum">
              <a:rPr lang="en-GB" smtClean="0"/>
              <a:pPr/>
              <a:t>6</a:t>
            </a:fld>
            <a:endParaRPr lang="en-GB"/>
          </a:p>
        </p:txBody>
      </p:sp>
    </p:spTree>
    <p:extLst>
      <p:ext uri="{BB962C8B-B14F-4D97-AF65-F5344CB8AC3E}">
        <p14:creationId xmlns:p14="http://schemas.microsoft.com/office/powerpoint/2010/main" val="1361298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By asking two more…we looked</a:t>
            </a:r>
            <a:r>
              <a:rPr lang="en-US" b="0" baseline="0" dirty="0" smtClean="0"/>
              <a:t> both at remedial and preventative actions in place within multilateral funds.</a:t>
            </a:r>
            <a:endParaRPr lang="en-US" b="1" dirty="0" smtClean="0"/>
          </a:p>
          <a:p>
            <a:endParaRPr lang="en-US" b="1" dirty="0" smtClean="0"/>
          </a:p>
          <a:p>
            <a:r>
              <a:rPr lang="en-US" b="1" dirty="0" smtClean="0"/>
              <a:t>REMEDIAL: What happens if corruption occurs</a:t>
            </a:r>
            <a:r>
              <a:rPr lang="en-US" b="1" baseline="0" dirty="0" smtClean="0"/>
              <a:t> </a:t>
            </a:r>
            <a:r>
              <a:rPr lang="en-US" b="0" baseline="0" dirty="0" smtClean="0"/>
              <a:t>– who is in the position to investigate, follow up and punish corruption at all levels within the fund.</a:t>
            </a:r>
          </a:p>
          <a:p>
            <a:endParaRPr lang="en-US" b="0" baseline="0" dirty="0" smtClean="0"/>
          </a:p>
          <a:p>
            <a:r>
              <a:rPr lang="en-US" b="1" baseline="0" dirty="0" smtClean="0"/>
              <a:t>PREVENTATIVE: What safeguards are in place – </a:t>
            </a:r>
            <a:r>
              <a:rPr lang="en-US" b="0" baseline="0" dirty="0" smtClean="0"/>
              <a:t>here were looking for some important preventative measures.</a:t>
            </a:r>
          </a:p>
          <a:p>
            <a:endParaRPr lang="en-US" b="0" baseline="0" dirty="0" smtClean="0"/>
          </a:p>
          <a:p>
            <a:r>
              <a:rPr lang="en-US" b="0" baseline="0" dirty="0" smtClean="0"/>
              <a:t>So we asked: </a:t>
            </a:r>
          </a:p>
          <a:p>
            <a:endParaRPr lang="en-US" b="0" baseline="0" dirty="0" smtClean="0"/>
          </a:p>
          <a:p>
            <a:r>
              <a:rPr lang="en-US" b="0" baseline="0" dirty="0" smtClean="0"/>
              <a:t>How </a:t>
            </a:r>
            <a:r>
              <a:rPr lang="en-US" b="1" baseline="0" dirty="0" smtClean="0"/>
              <a:t>transparent</a:t>
            </a:r>
            <a:r>
              <a:rPr lang="en-US" b="0" baseline="0" dirty="0" smtClean="0"/>
              <a:t> are the funds: is detailed information about money flows,</a:t>
            </a:r>
          </a:p>
          <a:p>
            <a:r>
              <a:rPr lang="en-US" b="0" baseline="0" dirty="0" smtClean="0"/>
              <a:t>Is there detailed information spending decisions </a:t>
            </a:r>
          </a:p>
          <a:p>
            <a:r>
              <a:rPr lang="en-US" b="0" baseline="0" dirty="0" smtClean="0"/>
              <a:t>And is there detailed information on decision makers. </a:t>
            </a:r>
          </a:p>
          <a:p>
            <a:endParaRPr lang="en-US" b="0" baseline="0" dirty="0" smtClean="0"/>
          </a:p>
          <a:p>
            <a:r>
              <a:rPr lang="en-US" b="0" baseline="0" dirty="0" smtClean="0"/>
              <a:t>We looked to see what provisions are in place </a:t>
            </a:r>
            <a:r>
              <a:rPr lang="en-US" b="1" baseline="0" dirty="0" smtClean="0"/>
              <a:t>for independent bodies to oversee processes to ensure they are clean.</a:t>
            </a:r>
          </a:p>
          <a:p>
            <a:endParaRPr lang="en-US" b="1" baseline="0" dirty="0" smtClean="0"/>
          </a:p>
          <a:p>
            <a:r>
              <a:rPr lang="en-US" b="0" baseline="0" dirty="0" smtClean="0"/>
              <a:t>We checked to see to what extent citizens (particularly those communities that are feeling the effects of climate change) are </a:t>
            </a:r>
            <a:r>
              <a:rPr lang="en-US" b="1" baseline="0" dirty="0" smtClean="0"/>
              <a:t>partners in the prevention and identification of corruption</a:t>
            </a:r>
            <a:r>
              <a:rPr lang="en-US" b="0" baseline="0" dirty="0" smtClean="0"/>
              <a:t>. </a:t>
            </a:r>
          </a:p>
          <a:p>
            <a:r>
              <a:rPr lang="en-US" b="0" baseline="0" dirty="0" smtClean="0"/>
              <a:t>Do they have access to budgets and proposals to scrutinize?</a:t>
            </a:r>
          </a:p>
          <a:p>
            <a:r>
              <a:rPr lang="en-US" b="0" baseline="0" dirty="0" smtClean="0"/>
              <a:t>Are they involved in decision making on what money goes where? </a:t>
            </a:r>
          </a:p>
          <a:p>
            <a:r>
              <a:rPr lang="en-US" b="0" baseline="0" dirty="0" smtClean="0"/>
              <a:t>Do they have opportunities to voice grievances with the confidence they will not face punishment and will in fact find solutions?.</a:t>
            </a:r>
          </a:p>
          <a:p>
            <a:endParaRPr lang="en-US" b="0" baseline="0" dirty="0" smtClean="0"/>
          </a:p>
          <a:p>
            <a:r>
              <a:rPr lang="en-US" b="1" dirty="0" smtClean="0"/>
              <a:t>Finally before I proceed</a:t>
            </a:r>
            <a:r>
              <a:rPr lang="en-US" b="1" baseline="0" dirty="0" smtClean="0"/>
              <a:t> to the findings, a few d</a:t>
            </a:r>
            <a:r>
              <a:rPr lang="en-US" b="1" dirty="0" smtClean="0"/>
              <a:t>isclaimers:</a:t>
            </a:r>
          </a:p>
          <a:p>
            <a:endParaRPr lang="en-US" b="1" dirty="0" smtClean="0"/>
          </a:p>
          <a:p>
            <a:r>
              <a:rPr lang="en-US" dirty="0" smtClean="0"/>
              <a:t>1. This presentation will not go into the methodology in detail: we</a:t>
            </a:r>
            <a:r>
              <a:rPr lang="en-US" baseline="0" dirty="0" smtClean="0"/>
              <a:t> have a detailed</a:t>
            </a:r>
            <a:r>
              <a:rPr lang="en-US" dirty="0" smtClean="0"/>
              <a:t> toolkit available which I will be happy to make available</a:t>
            </a:r>
            <a:r>
              <a:rPr lang="en-US" baseline="0" dirty="0" smtClean="0"/>
              <a:t> to anybody who is interested.</a:t>
            </a:r>
            <a:endParaRPr lang="en-US" dirty="0" smtClean="0"/>
          </a:p>
          <a:p>
            <a:endParaRPr lang="en-US" dirty="0" smtClean="0"/>
          </a:p>
          <a:p>
            <a:r>
              <a:rPr lang="en-US" dirty="0" smtClean="0"/>
              <a:t>2.</a:t>
            </a:r>
            <a:r>
              <a:rPr lang="en-US" baseline="0" dirty="0" smtClean="0"/>
              <a:t> </a:t>
            </a:r>
            <a:r>
              <a:rPr lang="en-US" dirty="0" smtClean="0"/>
              <a:t>What is presented today are the</a:t>
            </a:r>
            <a:r>
              <a:rPr lang="en-US" baseline="0" dirty="0" smtClean="0"/>
              <a:t> interim findings with full research publication coming in the summer. Today I will focus on four key emerging challenges that will form the basis for discussion by the panel in terms of what can be done to address them. </a:t>
            </a:r>
          </a:p>
        </p:txBody>
      </p:sp>
      <p:sp>
        <p:nvSpPr>
          <p:cNvPr id="4" name="Slide Number Placeholder 3"/>
          <p:cNvSpPr>
            <a:spLocks noGrp="1"/>
          </p:cNvSpPr>
          <p:nvPr>
            <p:ph type="sldNum" sz="quarter" idx="10"/>
          </p:nvPr>
        </p:nvSpPr>
        <p:spPr/>
        <p:txBody>
          <a:bodyPr/>
          <a:lstStyle/>
          <a:p>
            <a:fld id="{B7F14A86-FAF4-4BF9-908D-97AC4D411C57}" type="slidenum">
              <a:rPr lang="en-GB" smtClean="0"/>
              <a:pPr/>
              <a:t>7</a:t>
            </a:fld>
            <a:endParaRPr lang="en-GB"/>
          </a:p>
        </p:txBody>
      </p:sp>
    </p:spTree>
    <p:extLst>
      <p:ext uri="{BB962C8B-B14F-4D97-AF65-F5344CB8AC3E}">
        <p14:creationId xmlns:p14="http://schemas.microsoft.com/office/powerpoint/2010/main" val="1103467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Before I jump into explaining the challenges – there is one important point about the three funds</a:t>
            </a:r>
            <a:r>
              <a:rPr lang="en-US" baseline="0" dirty="0" smtClean="0"/>
              <a:t> that I would like to emphasize and that is that the </a:t>
            </a:r>
            <a:r>
              <a:rPr lang="en-US" dirty="0" smtClean="0"/>
              <a:t>funds</a:t>
            </a:r>
            <a:r>
              <a:rPr lang="en-US" baseline="0" dirty="0" smtClean="0"/>
              <a:t> are </a:t>
            </a:r>
            <a:r>
              <a:rPr lang="en-US" b="1" baseline="0" dirty="0" smtClean="0"/>
              <a:t>not stand alone institutions </a:t>
            </a:r>
            <a:r>
              <a:rPr lang="en-US" baseline="0" dirty="0" smtClean="0"/>
              <a:t>but involve a </a:t>
            </a:r>
            <a:r>
              <a:rPr lang="en-US" b="1" baseline="0" dirty="0" smtClean="0"/>
              <a:t>number of existing institutions</a:t>
            </a:r>
            <a:r>
              <a:rPr lang="en-US" baseline="0" dirty="0" smtClean="0"/>
              <a:t>. I will try to demonstrate this a simplified graph and then explain why this is important.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228600" indent="-228600">
              <a:buAutoNum type="arabicPeriod"/>
            </a:pPr>
            <a:r>
              <a:rPr lang="en-US" dirty="0" smtClean="0"/>
              <a:t>CIFS, AF and GEF are</a:t>
            </a:r>
            <a:r>
              <a:rPr lang="en-US" baseline="0" dirty="0" smtClean="0"/>
              <a:t> not institutions in themselves but partnerships of existing institutions</a:t>
            </a:r>
          </a:p>
          <a:p>
            <a:pPr marL="228600" indent="-228600">
              <a:buAutoNum type="arabicPeriod"/>
            </a:pPr>
            <a:endParaRPr lang="en-US" baseline="0" dirty="0" smtClean="0"/>
          </a:p>
          <a:p>
            <a:pPr marL="228600" indent="-228600">
              <a:buAutoNum type="arabicPeriod"/>
            </a:pPr>
            <a:r>
              <a:rPr lang="en-US" baseline="0" dirty="0" smtClean="0"/>
              <a:t>What does this mean: take for example the four key “bodies” within the fund:</a:t>
            </a:r>
          </a:p>
          <a:p>
            <a:pPr marL="685800" lvl="1" indent="-228600">
              <a:buAutoNum type="arabicPeriod"/>
            </a:pPr>
            <a:r>
              <a:rPr lang="en-US" baseline="0" dirty="0" smtClean="0"/>
              <a:t>The Governing Body – makes decisions..</a:t>
            </a:r>
          </a:p>
          <a:p>
            <a:pPr marL="685800" lvl="1" indent="-228600">
              <a:buAutoNum type="arabicPeriod"/>
            </a:pPr>
            <a:r>
              <a:rPr lang="en-US" baseline="0" dirty="0" smtClean="0"/>
              <a:t>The Trustee – receives money from donors and distributes it to implementers. </a:t>
            </a:r>
          </a:p>
          <a:p>
            <a:pPr marL="685800" lvl="1" indent="-228600">
              <a:buAutoNum type="arabicPeriod"/>
            </a:pPr>
            <a:r>
              <a:rPr lang="en-US" baseline="0" dirty="0" smtClean="0"/>
              <a:t>The Implementing Entities – They design and apply for funding to implement projects. </a:t>
            </a:r>
          </a:p>
          <a:p>
            <a:pPr marL="685800" lvl="1" indent="-228600">
              <a:buAutoNum type="arabicPeriod"/>
            </a:pPr>
            <a:r>
              <a:rPr lang="en-US" baseline="0" dirty="0" smtClean="0"/>
              <a:t>Secretariat provides support to the funds activities. </a:t>
            </a:r>
          </a:p>
          <a:p>
            <a:pPr marL="457200" lvl="1" indent="0">
              <a:buNone/>
            </a:pPr>
            <a:endParaRPr lang="en-US" baseline="0" dirty="0" smtClean="0"/>
          </a:p>
          <a:p>
            <a:pPr marL="457200" lvl="1" indent="0">
              <a:buNone/>
            </a:pPr>
            <a:r>
              <a:rPr lang="en-US" baseline="0" dirty="0" smtClean="0"/>
              <a:t>Now when you lift the veil on this, something surprising at least for me emerged:</a:t>
            </a:r>
          </a:p>
          <a:p>
            <a:pPr marL="685800" lvl="1" indent="-228600">
              <a:buAutoNum type="arabicPeriod"/>
            </a:pPr>
            <a:endParaRPr lang="en-US" baseline="0"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en-US" baseline="0" dirty="0" smtClean="0"/>
              <a:t>The Governing body is however the only body unique in each fund made up of representatives of both donor and recipient countries, in different measures, but nevertheless unique. WB fulfills the trustee function for all three funds. For IEs - again all existing institutions including some usual suspects such as WB, UNDP, etc. AF has also national entities. Secretariat Functionally independent from the World Bank but nevertheless “world bank” contacted staff.</a:t>
            </a:r>
          </a:p>
          <a:p>
            <a:pPr marL="228600" indent="-228600">
              <a:buAutoNum type="arabicPeriod"/>
            </a:pPr>
            <a:endParaRPr lang="en-US"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smtClean="0"/>
              <a:t>Why am I telling you this – it underpins the complexity of the funds and our ability to answer the two questions: what if corruption happens and what safeguards are in place to prevent it.</a:t>
            </a:r>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B7F14A86-FAF4-4BF9-908D-97AC4D411C57}" type="slidenum">
              <a:rPr lang="en-GB" smtClean="0"/>
              <a:pPr/>
              <a:t>8</a:t>
            </a:fld>
            <a:endParaRPr lang="en-GB"/>
          </a:p>
        </p:txBody>
      </p:sp>
    </p:spTree>
    <p:extLst>
      <p:ext uri="{BB962C8B-B14F-4D97-AF65-F5344CB8AC3E}">
        <p14:creationId xmlns:p14="http://schemas.microsoft.com/office/powerpoint/2010/main" val="40045890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bg1"/>
                </a:solidFill>
                <a:latin typeface="Calibri" pitchFamily="34" charset="0"/>
                <a:cs typeface="Calibri" pitchFamily="34" charset="0"/>
              </a:rPr>
              <a:t>The research revealed both challenges at the global level</a:t>
            </a:r>
            <a:r>
              <a:rPr lang="en-US" sz="1200" b="0" baseline="0" dirty="0" smtClean="0">
                <a:solidFill>
                  <a:schemeClr val="bg1"/>
                </a:solidFill>
                <a:latin typeface="Calibri" pitchFamily="34" charset="0"/>
                <a:cs typeface="Calibri" pitchFamily="34" charset="0"/>
              </a:rPr>
              <a:t> and at the local level.</a:t>
            </a:r>
            <a:endParaRPr lang="en-US" sz="1200" b="0" dirty="0" smtClean="0">
              <a:solidFill>
                <a:schemeClr val="bg1"/>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solidFill>
                <a:schemeClr val="bg1"/>
              </a:solidFill>
              <a:latin typeface="Calibri" pitchFamily="34" charset="0"/>
              <a:cs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solidFill>
                <a:latin typeface="Calibri" pitchFamily="34" charset="0"/>
                <a:cs typeface="Calibri" pitchFamily="34" charset="0"/>
              </a:rPr>
              <a:t>Global Accountability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Day to day reporting lines within the funds were</a:t>
            </a:r>
            <a:r>
              <a:rPr lang="en-GB" sz="1200" kern="1200" baseline="0" dirty="0" smtClean="0">
                <a:solidFill>
                  <a:schemeClr val="tx1"/>
                </a:solidFill>
                <a:effectLst/>
                <a:latin typeface="+mn-lt"/>
                <a:ea typeface="+mn-ea"/>
                <a:cs typeface="+mn-cs"/>
              </a:rPr>
              <a:t> found to be relatively clear.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Investigation and punishment for any world bank staff member who engages in corruption are also comprehensive and clear.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Hhowever, </a:t>
            </a:r>
            <a:r>
              <a:rPr lang="en-GB" sz="1200" kern="1200" dirty="0" smtClean="0">
                <a:solidFill>
                  <a:schemeClr val="tx1"/>
                </a:solidFill>
                <a:effectLst/>
                <a:latin typeface="+mn-lt"/>
                <a:ea typeface="+mn-ea"/>
                <a:cs typeface="+mn-cs"/>
              </a:rPr>
              <a:t>accountability for cases when corruption happens regarding executive decision-makers such as Board or Committee members of climate funds is not so clear.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So to take as</a:t>
            </a:r>
            <a:r>
              <a:rPr lang="en-GB" sz="1200" kern="1200" baseline="0" dirty="0" smtClean="0">
                <a:solidFill>
                  <a:schemeClr val="tx1"/>
                </a:solidFill>
                <a:effectLst/>
                <a:latin typeface="+mn-lt"/>
                <a:ea typeface="+mn-ea"/>
                <a:cs typeface="+mn-cs"/>
              </a:rPr>
              <a:t> an example a member of the executive who has to make a decision on which of two projects to fund – one from Honduras, one from Kenya. Now, if he takes that decision based on a personal or business interest, he has acted on the basis of a conflict of interest. So what happens? </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The AF is the only fund whose documentation openly discuss what would happen in cases of misbehavior of this time and sets out a procedure which could lead to removal from the board – but beyond that there is silence.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Beyond that, it seems that these executive decision-makers which are nominated by and represent their national governments would be ultimately accountable to public institutions in their sending countries – </a:t>
            </a:r>
            <a:r>
              <a:rPr lang="en-US" sz="1200" kern="1200" dirty="0" smtClean="0">
                <a:solidFill>
                  <a:schemeClr val="tx1"/>
                </a:solidFill>
                <a:effectLst/>
                <a:latin typeface="+mn-lt"/>
                <a:ea typeface="+mn-ea"/>
                <a:cs typeface="+mn-cs"/>
              </a:rPr>
              <a:t>to take just the adaptation fund</a:t>
            </a:r>
            <a:r>
              <a:rPr lang="en-US" sz="1200" kern="1200" baseline="0" dirty="0" smtClean="0">
                <a:solidFill>
                  <a:schemeClr val="tx1"/>
                </a:solidFill>
                <a:effectLst/>
                <a:latin typeface="+mn-lt"/>
                <a:ea typeface="+mn-ea"/>
                <a:cs typeface="+mn-cs"/>
              </a:rPr>
              <a:t> as an example that </a:t>
            </a:r>
            <a:r>
              <a:rPr lang="en-US" sz="1200" b="1" kern="1200" baseline="0" dirty="0" smtClean="0">
                <a:solidFill>
                  <a:schemeClr val="tx1"/>
                </a:solidFill>
                <a:effectLst/>
                <a:latin typeface="+mn-lt"/>
                <a:ea typeface="+mn-ea"/>
                <a:cs typeface="+mn-cs"/>
              </a:rPr>
              <a:t>would be 16 sets of rules</a:t>
            </a:r>
            <a:r>
              <a:rPr lang="en-US" sz="1200" kern="1200" baseline="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1" dirty="0" smtClean="0"/>
              <a:t>Project Cycle Monitoring (pipes example)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Part of our assessment was to consider consultation with civil society and participation throughout the project cycle. This is because it is clear that corruption as well as other abuses can happen downstream and can impact on project results and in some cases even have adverse effects on people and the environment. At present however, our research has</a:t>
            </a:r>
            <a:r>
              <a:rPr lang="en-GB" sz="1200" kern="1200" baseline="0" dirty="0" smtClean="0">
                <a:solidFill>
                  <a:schemeClr val="tx1"/>
                </a:solidFill>
                <a:effectLst/>
                <a:latin typeface="+mn-lt"/>
                <a:ea typeface="+mn-ea"/>
                <a:cs typeface="+mn-cs"/>
              </a:rPr>
              <a:t> shown that t</a:t>
            </a:r>
            <a:r>
              <a:rPr lang="en-GB" sz="1200" kern="1200" dirty="0" smtClean="0">
                <a:solidFill>
                  <a:schemeClr val="tx1"/>
                </a:solidFill>
                <a:effectLst/>
                <a:latin typeface="+mn-lt"/>
                <a:ea typeface="+mn-ea"/>
                <a:cs typeface="+mn-cs"/>
              </a:rPr>
              <a:t>his type of monitoring is currently not built into the policy design of multilateral climate funds.</a:t>
            </a:r>
            <a:r>
              <a:rPr lang="en-GB" sz="1200" kern="1200" baseline="0" dirty="0" smtClean="0">
                <a:solidFill>
                  <a:schemeClr val="tx1"/>
                </a:solidFill>
                <a:effectLst/>
                <a:latin typeface="+mn-lt"/>
                <a:ea typeface="+mn-ea"/>
                <a:cs typeface="+mn-cs"/>
              </a:rPr>
              <a:t> The three funds under review  have each got some requirements at fund level in terms of participation during the design and approval stage of projects. After that, although some steps have been taken to address this issues, the funds are largely silent and the policies and procedures of implementing entities apply.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r>
              <a:rPr lang="en-US" b="1" dirty="0" smtClean="0"/>
              <a:t>Complaints</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At</a:t>
            </a:r>
            <a:r>
              <a:rPr lang="en-GB" sz="1200" kern="1200" baseline="0" dirty="0" smtClean="0">
                <a:solidFill>
                  <a:schemeClr val="tx1"/>
                </a:solidFill>
                <a:effectLst/>
                <a:latin typeface="+mn-lt"/>
                <a:ea typeface="+mn-ea"/>
                <a:cs typeface="+mn-cs"/>
              </a:rPr>
              <a:t> the level of implementation as just discussed, t</a:t>
            </a:r>
            <a:r>
              <a:rPr lang="en-GB" sz="1200" kern="1200" dirty="0" smtClean="0">
                <a:solidFill>
                  <a:schemeClr val="tx1"/>
                </a:solidFill>
                <a:effectLst/>
                <a:latin typeface="+mn-lt"/>
                <a:ea typeface="+mn-ea"/>
                <a:cs typeface="+mn-cs"/>
              </a:rPr>
              <a:t>he climate funds do not themselves provide policy guidance on fiduciary standards e.g. the GEF and Adaptation Fund makes clear that a complaints mechanism is required but are silent on what they may look like – rather they rely on the rules and procedures of implementing agencies. This makes chains of accountability have become complex, for example, where in one countries multiple agencies are engaged applying different standards and compliance rules.  So, for a citizen – any stakeholder – who witnesses or is a victim of corruption or fraud or who suffers from social or environmental abuses, the accessibility of anti-corruption hotlines and grievance (redress, complaints) mechanisms becomes confusing and often untenable. Only the AF makes some effort to spell</a:t>
            </a:r>
            <a:r>
              <a:rPr lang="en-GB" sz="1200" kern="1200" baseline="0" dirty="0" smtClean="0">
                <a:solidFill>
                  <a:schemeClr val="tx1"/>
                </a:solidFill>
                <a:effectLst/>
                <a:latin typeface="+mn-lt"/>
                <a:ea typeface="+mn-ea"/>
                <a:cs typeface="+mn-cs"/>
              </a:rPr>
              <a:t> out what these are – by providing lists of email addresses on the fund website, but even from that list it is clear that some of the core best practices of a complaints mechanism such as the option to make a complaint confidentially are not met.</a:t>
            </a:r>
            <a:endParaRPr lang="en-US" b="1" dirty="0" smtClean="0"/>
          </a:p>
          <a:p>
            <a:endParaRPr lang="en-GB" b="1" dirty="0"/>
          </a:p>
        </p:txBody>
      </p:sp>
      <p:sp>
        <p:nvSpPr>
          <p:cNvPr id="4" name="Slide Number Placeholder 3"/>
          <p:cNvSpPr>
            <a:spLocks noGrp="1"/>
          </p:cNvSpPr>
          <p:nvPr>
            <p:ph type="sldNum" sz="quarter" idx="10"/>
          </p:nvPr>
        </p:nvSpPr>
        <p:spPr/>
        <p:txBody>
          <a:bodyPr/>
          <a:lstStyle/>
          <a:p>
            <a:fld id="{B7F14A86-FAF4-4BF9-908D-97AC4D411C57}" type="slidenum">
              <a:rPr lang="en-GB" smtClean="0"/>
              <a:pPr/>
              <a:t>9</a:t>
            </a:fld>
            <a:endParaRPr lang="en-GB"/>
          </a:p>
        </p:txBody>
      </p:sp>
    </p:spTree>
    <p:extLst>
      <p:ext uri="{BB962C8B-B14F-4D97-AF65-F5344CB8AC3E}">
        <p14:creationId xmlns:p14="http://schemas.microsoft.com/office/powerpoint/2010/main" val="1824187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7F14A86-FAF4-4BF9-908D-97AC4D411C57}" type="slidenum">
              <a:rPr lang="en-GB" smtClean="0"/>
              <a:pPr/>
              <a:t>10</a:t>
            </a:fld>
            <a:endParaRPr lang="en-GB"/>
          </a:p>
        </p:txBody>
      </p:sp>
    </p:spTree>
    <p:extLst>
      <p:ext uri="{BB962C8B-B14F-4D97-AF65-F5344CB8AC3E}">
        <p14:creationId xmlns:p14="http://schemas.microsoft.com/office/powerpoint/2010/main" val="66074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51DD6CB4-AC8F-4766-B79E-01B2C6898649}" type="datetimeFigureOut">
              <a:rPr lang="en-GB" smtClean="0"/>
              <a:pPr/>
              <a:t>17/05/2013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59857D64-F0F9-4831-B6B6-4A769420A163}" type="slidenum">
              <a:rPr lang="en-GB" smtClean="0"/>
              <a:pPr/>
              <a:t>‹#›</a:t>
            </a:fld>
            <a:endParaRPr lang="en-GB"/>
          </a:p>
        </p:txBody>
      </p:sp>
    </p:spTree>
    <p:extLst>
      <p:ext uri="{BB962C8B-B14F-4D97-AF65-F5344CB8AC3E}">
        <p14:creationId xmlns:p14="http://schemas.microsoft.com/office/powerpoint/2010/main" val="4021886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1DD6CB4-AC8F-4766-B79E-01B2C6898649}" type="datetimeFigureOut">
              <a:rPr lang="en-GB" smtClean="0"/>
              <a:pPr/>
              <a:t>17/05/2013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59857D64-F0F9-4831-B6B6-4A769420A163}" type="slidenum">
              <a:rPr lang="en-GB" smtClean="0"/>
              <a:pPr/>
              <a:t>‹#›</a:t>
            </a:fld>
            <a:endParaRPr lang="en-GB"/>
          </a:p>
        </p:txBody>
      </p:sp>
    </p:spTree>
    <p:extLst>
      <p:ext uri="{BB962C8B-B14F-4D97-AF65-F5344CB8AC3E}">
        <p14:creationId xmlns:p14="http://schemas.microsoft.com/office/powerpoint/2010/main" val="195413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1DD6CB4-AC8F-4766-B79E-01B2C6898649}" type="datetimeFigureOut">
              <a:rPr lang="en-GB" smtClean="0"/>
              <a:pPr/>
              <a:t>17/05/2013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59857D64-F0F9-4831-B6B6-4A769420A163}" type="slidenum">
              <a:rPr lang="en-GB" smtClean="0"/>
              <a:pPr/>
              <a:t>‹#›</a:t>
            </a:fld>
            <a:endParaRPr lang="en-GB"/>
          </a:p>
        </p:txBody>
      </p:sp>
    </p:spTree>
    <p:extLst>
      <p:ext uri="{BB962C8B-B14F-4D97-AF65-F5344CB8AC3E}">
        <p14:creationId xmlns:p14="http://schemas.microsoft.com/office/powerpoint/2010/main" val="3709675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Footer Placeholder 3"/>
          <p:cNvSpPr>
            <a:spLocks noGrp="1"/>
          </p:cNvSpPr>
          <p:nvPr>
            <p:ph type="ftr" sz="quarter"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smtClean="0"/>
            </a:lvl1pPr>
          </a:lstStyle>
          <a:p>
            <a:fld id="{59857D64-F0F9-4831-B6B6-4A769420A1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180484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smtClean="0"/>
            </a:lvl1pPr>
          </a:lstStyle>
          <a:p>
            <a:fld id="{59857D64-F0F9-4831-B6B6-4A769420A1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44494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smtClean="0"/>
            </a:lvl1pPr>
          </a:lstStyle>
          <a:p>
            <a:fld id="{59857D64-F0F9-4831-B6B6-4A769420A1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853018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1"/>
          </p:nvPr>
        </p:nvSpPr>
        <p:spPr/>
        <p:txBody>
          <a:bodyPr/>
          <a:lstStyle>
            <a:lvl1pPr>
              <a:defRPr smtClean="0"/>
            </a:lvl1pPr>
          </a:lstStyle>
          <a:p>
            <a:fld id="{59857D64-F0F9-4831-B6B6-4A769420A1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9423325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endParaRPr lang="en-GB">
              <a:solidFill>
                <a:srgbClr val="000000"/>
              </a:solidFill>
            </a:endParaRPr>
          </a:p>
        </p:txBody>
      </p:sp>
      <p:sp>
        <p:nvSpPr>
          <p:cNvPr id="8" name="Slide Number Placeholder 7"/>
          <p:cNvSpPr>
            <a:spLocks noGrp="1"/>
          </p:cNvSpPr>
          <p:nvPr>
            <p:ph type="sldNum" sz="quarter" idx="11"/>
          </p:nvPr>
        </p:nvSpPr>
        <p:spPr/>
        <p:txBody>
          <a:bodyPr/>
          <a:lstStyle>
            <a:lvl1pPr>
              <a:defRPr smtClean="0"/>
            </a:lvl1pPr>
          </a:lstStyle>
          <a:p>
            <a:fld id="{59857D64-F0F9-4831-B6B6-4A769420A1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67019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1"/>
          </p:nvPr>
        </p:nvSpPr>
        <p:spPr/>
        <p:txBody>
          <a:bodyPr/>
          <a:lstStyle>
            <a:lvl1pPr>
              <a:defRPr smtClean="0"/>
            </a:lvl1pPr>
          </a:lstStyle>
          <a:p>
            <a:fld id="{59857D64-F0F9-4831-B6B6-4A769420A1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2750028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GB">
              <a:solidFill>
                <a:srgbClr val="000000"/>
              </a:solidFill>
            </a:endParaRPr>
          </a:p>
        </p:txBody>
      </p:sp>
      <p:sp>
        <p:nvSpPr>
          <p:cNvPr id="3" name="Slide Number Placeholder 2"/>
          <p:cNvSpPr>
            <a:spLocks noGrp="1"/>
          </p:cNvSpPr>
          <p:nvPr>
            <p:ph type="sldNum" sz="quarter" idx="11"/>
          </p:nvPr>
        </p:nvSpPr>
        <p:spPr/>
        <p:txBody>
          <a:bodyPr/>
          <a:lstStyle>
            <a:lvl1pPr>
              <a:defRPr smtClean="0"/>
            </a:lvl1pPr>
          </a:lstStyle>
          <a:p>
            <a:fld id="{59857D64-F0F9-4831-B6B6-4A769420A1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97012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1"/>
          </p:nvPr>
        </p:nvSpPr>
        <p:spPr/>
        <p:txBody>
          <a:bodyPr/>
          <a:lstStyle>
            <a:lvl1pPr>
              <a:defRPr smtClean="0"/>
            </a:lvl1pPr>
          </a:lstStyle>
          <a:p>
            <a:fld id="{59857D64-F0F9-4831-B6B6-4A769420A1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6336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51DD6CB4-AC8F-4766-B79E-01B2C6898649}" type="datetimeFigureOut">
              <a:rPr lang="en-GB" smtClean="0"/>
              <a:pPr/>
              <a:t>17/05/2013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59857D64-F0F9-4831-B6B6-4A769420A163}" type="slidenum">
              <a:rPr lang="en-GB" smtClean="0"/>
              <a:pPr/>
              <a:t>‹#›</a:t>
            </a:fld>
            <a:endParaRPr lang="en-GB"/>
          </a:p>
        </p:txBody>
      </p:sp>
    </p:spTree>
    <p:extLst>
      <p:ext uri="{BB962C8B-B14F-4D97-AF65-F5344CB8AC3E}">
        <p14:creationId xmlns:p14="http://schemas.microsoft.com/office/powerpoint/2010/main" val="3727259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1"/>
          </p:nvPr>
        </p:nvSpPr>
        <p:spPr/>
        <p:txBody>
          <a:bodyPr/>
          <a:lstStyle>
            <a:lvl1pPr>
              <a:defRPr smtClean="0"/>
            </a:lvl1pPr>
          </a:lstStyle>
          <a:p>
            <a:fld id="{59857D64-F0F9-4831-B6B6-4A769420A1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981954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smtClean="0"/>
            </a:lvl1pPr>
          </a:lstStyle>
          <a:p>
            <a:fld id="{59857D64-F0F9-4831-B6B6-4A769420A1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070296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1"/>
          </p:nvPr>
        </p:nvSpPr>
        <p:spPr/>
        <p:txBody>
          <a:bodyPr/>
          <a:lstStyle>
            <a:lvl1pPr>
              <a:defRPr smtClean="0"/>
            </a:lvl1pPr>
          </a:lstStyle>
          <a:p>
            <a:fld id="{59857D64-F0F9-4831-B6B6-4A769420A163}"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4705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1DD6CB4-AC8F-4766-B79E-01B2C6898649}" type="datetimeFigureOut">
              <a:rPr lang="en-GB" smtClean="0"/>
              <a:pPr/>
              <a:t>17/05/2013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smtClean="0"/>
            </a:lvl1pPr>
          </a:lstStyle>
          <a:p>
            <a:fld id="{59857D64-F0F9-4831-B6B6-4A769420A163}" type="slidenum">
              <a:rPr lang="en-GB" smtClean="0"/>
              <a:pPr/>
              <a:t>‹#›</a:t>
            </a:fld>
            <a:endParaRPr lang="en-GB"/>
          </a:p>
        </p:txBody>
      </p:sp>
    </p:spTree>
    <p:extLst>
      <p:ext uri="{BB962C8B-B14F-4D97-AF65-F5344CB8AC3E}">
        <p14:creationId xmlns:p14="http://schemas.microsoft.com/office/powerpoint/2010/main" val="225126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51DD6CB4-AC8F-4766-B79E-01B2C6898649}" type="datetimeFigureOut">
              <a:rPr lang="en-GB" smtClean="0"/>
              <a:pPr/>
              <a:t>17/05/2013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59857D64-F0F9-4831-B6B6-4A769420A163}" type="slidenum">
              <a:rPr lang="en-GB" smtClean="0"/>
              <a:pPr/>
              <a:t>‹#›</a:t>
            </a:fld>
            <a:endParaRPr lang="en-GB"/>
          </a:p>
        </p:txBody>
      </p:sp>
    </p:spTree>
    <p:extLst>
      <p:ext uri="{BB962C8B-B14F-4D97-AF65-F5344CB8AC3E}">
        <p14:creationId xmlns:p14="http://schemas.microsoft.com/office/powerpoint/2010/main" val="16052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51DD6CB4-AC8F-4766-B79E-01B2C6898649}" type="datetimeFigureOut">
              <a:rPr lang="en-GB" smtClean="0"/>
              <a:pPr/>
              <a:t>17/05/2013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smtClean="0"/>
            </a:lvl1pPr>
          </a:lstStyle>
          <a:p>
            <a:fld id="{59857D64-F0F9-4831-B6B6-4A769420A163}" type="slidenum">
              <a:rPr lang="en-GB" smtClean="0"/>
              <a:pPr/>
              <a:t>‹#›</a:t>
            </a:fld>
            <a:endParaRPr lang="en-GB"/>
          </a:p>
        </p:txBody>
      </p:sp>
    </p:spTree>
    <p:extLst>
      <p:ext uri="{BB962C8B-B14F-4D97-AF65-F5344CB8AC3E}">
        <p14:creationId xmlns:p14="http://schemas.microsoft.com/office/powerpoint/2010/main" val="252658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51DD6CB4-AC8F-4766-B79E-01B2C6898649}" type="datetimeFigureOut">
              <a:rPr lang="en-GB" smtClean="0"/>
              <a:pPr/>
              <a:t>17/05/2013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smtClean="0"/>
            </a:lvl1pPr>
          </a:lstStyle>
          <a:p>
            <a:fld id="{59857D64-F0F9-4831-B6B6-4A769420A163}" type="slidenum">
              <a:rPr lang="en-GB" smtClean="0"/>
              <a:pPr/>
              <a:t>‹#›</a:t>
            </a:fld>
            <a:endParaRPr lang="en-GB"/>
          </a:p>
        </p:txBody>
      </p:sp>
    </p:spTree>
    <p:extLst>
      <p:ext uri="{BB962C8B-B14F-4D97-AF65-F5344CB8AC3E}">
        <p14:creationId xmlns:p14="http://schemas.microsoft.com/office/powerpoint/2010/main" val="138106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1DD6CB4-AC8F-4766-B79E-01B2C6898649}" type="datetimeFigureOut">
              <a:rPr lang="en-GB" smtClean="0"/>
              <a:pPr/>
              <a:t>17/05/2013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smtClean="0"/>
            </a:lvl1pPr>
          </a:lstStyle>
          <a:p>
            <a:fld id="{59857D64-F0F9-4831-B6B6-4A769420A163}" type="slidenum">
              <a:rPr lang="en-GB" smtClean="0"/>
              <a:pPr/>
              <a:t>‹#›</a:t>
            </a:fld>
            <a:endParaRPr lang="en-GB"/>
          </a:p>
        </p:txBody>
      </p:sp>
    </p:spTree>
    <p:extLst>
      <p:ext uri="{BB962C8B-B14F-4D97-AF65-F5344CB8AC3E}">
        <p14:creationId xmlns:p14="http://schemas.microsoft.com/office/powerpoint/2010/main" val="3994754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1DD6CB4-AC8F-4766-B79E-01B2C6898649}" type="datetimeFigureOut">
              <a:rPr lang="en-GB" smtClean="0"/>
              <a:pPr/>
              <a:t>17/05/2013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59857D64-F0F9-4831-B6B6-4A769420A163}" type="slidenum">
              <a:rPr lang="en-GB" smtClean="0"/>
              <a:pPr/>
              <a:t>‹#›</a:t>
            </a:fld>
            <a:endParaRPr lang="en-GB"/>
          </a:p>
        </p:txBody>
      </p:sp>
    </p:spTree>
    <p:extLst>
      <p:ext uri="{BB962C8B-B14F-4D97-AF65-F5344CB8AC3E}">
        <p14:creationId xmlns:p14="http://schemas.microsoft.com/office/powerpoint/2010/main" val="2705984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1DD6CB4-AC8F-4766-B79E-01B2C6898649}" type="datetimeFigureOut">
              <a:rPr lang="en-GB" smtClean="0"/>
              <a:pPr/>
              <a:t>17/05/2013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smtClean="0"/>
            </a:lvl1pPr>
          </a:lstStyle>
          <a:p>
            <a:fld id="{59857D64-F0F9-4831-B6B6-4A769420A163}" type="slidenum">
              <a:rPr lang="en-GB" smtClean="0"/>
              <a:pPr/>
              <a:t>‹#›</a:t>
            </a:fld>
            <a:endParaRPr lang="en-GB"/>
          </a:p>
        </p:txBody>
      </p:sp>
    </p:spTree>
    <p:extLst>
      <p:ext uri="{BB962C8B-B14F-4D97-AF65-F5344CB8AC3E}">
        <p14:creationId xmlns:p14="http://schemas.microsoft.com/office/powerpoint/2010/main" val="2455067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8"/>
          <p:cNvGrpSpPr>
            <a:grpSpLocks noChangeAspect="1"/>
          </p:cNvGrpSpPr>
          <p:nvPr/>
        </p:nvGrpSpPr>
        <p:grpSpPr bwMode="auto">
          <a:xfrm>
            <a:off x="0" y="0"/>
            <a:ext cx="9144000" cy="6858000"/>
            <a:chOff x="0" y="0"/>
            <a:chExt cx="5760" cy="4320"/>
          </a:xfrm>
        </p:grpSpPr>
        <p:pic>
          <p:nvPicPr>
            <p:cNvPr id="7171" name="Picture 7" descr="TI_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531" y="4004"/>
              <a:ext cx="1179"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TI"/>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295" y="0"/>
              <a:ext cx="5465"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4"/>
            <p:cNvSpPr>
              <a:spLocks noChangeAspect="1" noChangeArrowheads="1"/>
            </p:cNvSpPr>
            <p:nvPr/>
          </p:nvSpPr>
          <p:spPr bwMode="auto">
            <a:xfrm>
              <a:off x="0" y="0"/>
              <a:ext cx="295" cy="4320"/>
            </a:xfrm>
            <a:prstGeom prst="rect">
              <a:avLst/>
            </a:prstGeom>
            <a:solidFill>
              <a:srgbClr val="0D3D91"/>
            </a:solidFill>
            <a:ln>
              <a:noFill/>
            </a:ln>
            <a:effectLst/>
            <a:extLst/>
          </p:spPr>
          <p:txBody>
            <a:bodyPr wrap="none" anchor="ctr"/>
            <a:lstStyle/>
            <a:p>
              <a:pPr fontAlgn="auto">
                <a:spcBef>
                  <a:spcPts val="0"/>
                </a:spcBef>
                <a:spcAft>
                  <a:spcPts val="0"/>
                </a:spcAft>
                <a:defRPr/>
              </a:pPr>
              <a:endParaRPr lang="de-DE">
                <a:latin typeface="+mn-lt"/>
              </a:endParaRPr>
            </a:p>
          </p:txBody>
        </p:sp>
      </p:grpSp>
      <p:sp>
        <p:nvSpPr>
          <p:cNvPr id="71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71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 name="Datumsplatzhalter 3"/>
          <p:cNvSpPr>
            <a:spLocks noGrp="1"/>
          </p:cNvSpPr>
          <p:nvPr>
            <p:ph type="dt" sz="half" idx="2"/>
          </p:nvPr>
        </p:nvSpPr>
        <p:spPr bwMode="auto">
          <a:xfrm>
            <a:off x="457200"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fld id="{51DD6CB4-AC8F-4766-B79E-01B2C6898649}" type="datetimeFigureOut">
              <a:rPr lang="en-GB" smtClean="0"/>
              <a:pPr/>
              <a:t>17/05/2013</a:t>
            </a:fld>
            <a:endParaRPr lang="en-GB"/>
          </a:p>
        </p:txBody>
      </p:sp>
      <p:sp>
        <p:nvSpPr>
          <p:cNvPr id="12" name="Fußzeilenplatzhalter 4"/>
          <p:cNvSpPr>
            <a:spLocks noGrp="1"/>
          </p:cNvSpPr>
          <p:nvPr>
            <p:ph type="ftr" sz="quarter" idx="3"/>
          </p:nvPr>
        </p:nvSpPr>
        <p:spPr bwMode="auto">
          <a:xfrm>
            <a:off x="3124200" y="6245225"/>
            <a:ext cx="2895600" cy="476250"/>
          </a:xfrm>
          <a:prstGeom prst="rect">
            <a:avLst/>
          </a:prstGeom>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endParaRPr lang="en-GB"/>
          </a:p>
        </p:txBody>
      </p:sp>
      <p:sp>
        <p:nvSpPr>
          <p:cNvPr id="13" name="Foliennummernplatzhalter 5"/>
          <p:cNvSpPr>
            <a:spLocks noGrp="1"/>
          </p:cNvSpPr>
          <p:nvPr>
            <p:ph type="sldNum" sz="quarter" idx="4"/>
          </p:nvPr>
        </p:nvSpPr>
        <p:spPr bwMode="auto">
          <a:xfrm>
            <a:off x="0" y="6245225"/>
            <a:ext cx="481013" cy="476250"/>
          </a:xfrm>
          <a:prstGeom prst="rect">
            <a:avLst/>
          </a:prstGeom>
          <a:extLst/>
        </p:spPr>
        <p:txBody>
          <a:bodyPr vert="horz" wrap="square" lIns="91440" tIns="45720" rIns="91440" bIns="45720" numCol="1" anchor="b" anchorCtr="0" compatLnSpc="1">
            <a:prstTxWarp prst="textNoShape">
              <a:avLst/>
            </a:prstTxWarp>
          </a:bodyPr>
          <a:lstStyle>
            <a:lvl1pPr algn="l" fontAlgn="auto">
              <a:spcBef>
                <a:spcPts val="0"/>
              </a:spcBef>
              <a:spcAft>
                <a:spcPts val="0"/>
              </a:spcAft>
              <a:defRPr sz="1000" b="1">
                <a:solidFill>
                  <a:schemeClr val="bg1"/>
                </a:solidFill>
                <a:latin typeface="+mn-lt"/>
              </a:defRPr>
            </a:lvl1pPr>
          </a:lstStyle>
          <a:p>
            <a:fld id="{59857D64-F0F9-4831-B6B6-4A769420A163}"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10"/>
          <p:cNvGrpSpPr>
            <a:grpSpLocks/>
          </p:cNvGrpSpPr>
          <p:nvPr/>
        </p:nvGrpSpPr>
        <p:grpSpPr bwMode="auto">
          <a:xfrm>
            <a:off x="0" y="284163"/>
            <a:ext cx="9144000" cy="6586537"/>
            <a:chOff x="0" y="171"/>
            <a:chExt cx="5760" cy="4149"/>
          </a:xfrm>
        </p:grpSpPr>
        <p:sp>
          <p:nvSpPr>
            <p:cNvPr id="8" name="Rectangle 2"/>
            <p:cNvSpPr>
              <a:spLocks noChangeAspect="1" noChangeArrowheads="1"/>
            </p:cNvSpPr>
            <p:nvPr/>
          </p:nvSpPr>
          <p:spPr bwMode="auto">
            <a:xfrm>
              <a:off x="0" y="981"/>
              <a:ext cx="5760" cy="3339"/>
            </a:xfrm>
            <a:prstGeom prst="rect">
              <a:avLst/>
            </a:prstGeom>
            <a:solidFill>
              <a:srgbClr val="0D3D91"/>
            </a:solidFill>
            <a:ln>
              <a:noFill/>
            </a:ln>
            <a:effectLst/>
            <a:extLst/>
          </p:spPr>
          <p:txBody>
            <a:bodyPr wrap="none" anchor="ctr"/>
            <a:lstStyle/>
            <a:p>
              <a:pPr algn="ctr" eaLnBrk="0" hangingPunct="0">
                <a:defRPr/>
              </a:pPr>
              <a:endParaRPr lang="de-DE" sz="800">
                <a:solidFill>
                  <a:srgbClr val="000000"/>
                </a:solidFill>
              </a:endParaRPr>
            </a:p>
          </p:txBody>
        </p:sp>
        <p:pic>
          <p:nvPicPr>
            <p:cNvPr id="3076" name="Picture 6" descr="logo_with_coalition_banner"/>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69" y="171"/>
              <a:ext cx="1632"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7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 name="Fußzeilenplatzhalter 4"/>
          <p:cNvSpPr>
            <a:spLocks noGrp="1"/>
          </p:cNvSpPr>
          <p:nvPr>
            <p:ph type="ftr" sz="quarter" idx="3"/>
          </p:nvPr>
        </p:nvSpPr>
        <p:spPr bwMode="auto">
          <a:xfrm>
            <a:off x="669925" y="6245225"/>
            <a:ext cx="3757613" cy="476250"/>
          </a:xfrm>
          <a:prstGeom prst="rect">
            <a:avLst/>
          </a:prstGeom>
          <a:ex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endParaRPr lang="en-GB">
              <a:solidFill>
                <a:srgbClr val="000000"/>
              </a:solidFill>
            </a:endParaRPr>
          </a:p>
        </p:txBody>
      </p:sp>
      <p:sp>
        <p:nvSpPr>
          <p:cNvPr id="11" name="Foliennummernplatzhalter 5"/>
          <p:cNvSpPr>
            <a:spLocks noGrp="1"/>
          </p:cNvSpPr>
          <p:nvPr>
            <p:ph type="sldNum" sz="quarter" idx="4"/>
          </p:nvPr>
        </p:nvSpPr>
        <p:spPr bwMode="auto">
          <a:xfrm>
            <a:off x="4716463" y="6245225"/>
            <a:ext cx="2133600" cy="476250"/>
          </a:xfrm>
          <a:prstGeom prst="rect">
            <a:avLst/>
          </a:prstGeom>
          <a:ex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fld id="{59857D64-F0F9-4831-B6B6-4A769420A163}"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8453501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965593"/>
            <a:ext cx="8060432" cy="1617028"/>
          </a:xfrm>
        </p:spPr>
        <p:txBody>
          <a:bodyPr/>
          <a:lstStyle/>
          <a:p>
            <a:pPr lvl="0"/>
            <a:r>
              <a:rPr lang="en-IE" sz="3000" b="1" dirty="0" smtClean="0">
                <a:solidFill>
                  <a:schemeClr val="bg1"/>
                </a:solidFill>
                <a:latin typeface="Calibri" pitchFamily="34" charset="0"/>
                <a:cs typeface="Calibri" pitchFamily="34" charset="0"/>
              </a:rPr>
              <a:t>THE </a:t>
            </a:r>
            <a:r>
              <a:rPr lang="en-IE" sz="3000" b="1" dirty="0" smtClean="0">
                <a:solidFill>
                  <a:schemeClr val="bg1"/>
                </a:solidFill>
                <a:latin typeface="Calibri" pitchFamily="34" charset="0"/>
                <a:cs typeface="Calibri" pitchFamily="34" charset="0"/>
              </a:rPr>
              <a:t>MEXICO CLIMATE </a:t>
            </a:r>
            <a:r>
              <a:rPr lang="en-IE" sz="3000" b="1" dirty="0" smtClean="0">
                <a:solidFill>
                  <a:schemeClr val="bg1"/>
                </a:solidFill>
                <a:latin typeface="Calibri" pitchFamily="34" charset="0"/>
                <a:cs typeface="Calibri" pitchFamily="34" charset="0"/>
              </a:rPr>
              <a:t>FINANCE INTEGRITY TALKS</a:t>
            </a:r>
            <a:r>
              <a:rPr lang="en-IE" sz="3000" dirty="0" smtClean="0">
                <a:solidFill>
                  <a:schemeClr val="bg1"/>
                </a:solidFill>
                <a:latin typeface="Calibri" pitchFamily="34" charset="0"/>
                <a:cs typeface="Calibri" pitchFamily="34" charset="0"/>
              </a:rPr>
              <a:t/>
            </a:r>
            <a:br>
              <a:rPr lang="en-IE" sz="3000" dirty="0" smtClean="0">
                <a:solidFill>
                  <a:schemeClr val="bg1"/>
                </a:solidFill>
                <a:latin typeface="Calibri" pitchFamily="34" charset="0"/>
                <a:cs typeface="Calibri" pitchFamily="34" charset="0"/>
              </a:rPr>
            </a:br>
            <a:r>
              <a:rPr lang="en-IE" sz="3000" dirty="0" smtClean="0">
                <a:solidFill>
                  <a:schemeClr val="bg1"/>
                </a:solidFill>
                <a:latin typeface="Calibri" pitchFamily="34" charset="0"/>
                <a:cs typeface="Calibri" pitchFamily="34" charset="0"/>
              </a:rPr>
              <a:t/>
            </a:r>
            <a:br>
              <a:rPr lang="en-IE" sz="3000" dirty="0" smtClean="0">
                <a:solidFill>
                  <a:schemeClr val="bg1"/>
                </a:solidFill>
                <a:latin typeface="Calibri" pitchFamily="34" charset="0"/>
                <a:cs typeface="Calibri" pitchFamily="34" charset="0"/>
              </a:rPr>
            </a:br>
            <a:r>
              <a:rPr lang="en-IE" sz="3000" dirty="0" smtClean="0">
                <a:solidFill>
                  <a:schemeClr val="bg1"/>
                </a:solidFill>
                <a:latin typeface="Calibri" pitchFamily="34" charset="0"/>
                <a:cs typeface="Calibri" pitchFamily="34" charset="0"/>
              </a:rPr>
              <a:t>Talk 1: Corruption Risks in Climate Finance – An introduction</a:t>
            </a:r>
            <a:r>
              <a:rPr lang="en-IE" sz="3200" dirty="0" smtClean="0">
                <a:solidFill>
                  <a:schemeClr val="bg1"/>
                </a:solidFill>
              </a:rPr>
              <a:t/>
            </a:r>
            <a:br>
              <a:rPr lang="en-IE" sz="3200" dirty="0" smtClean="0">
                <a:solidFill>
                  <a:schemeClr val="bg1"/>
                </a:solidFill>
              </a:rPr>
            </a:br>
            <a:r>
              <a:rPr lang="en-IE" sz="3200" dirty="0" smtClean="0">
                <a:solidFill>
                  <a:schemeClr val="bg1"/>
                </a:solidFill>
              </a:rPr>
              <a:t/>
            </a:r>
            <a:br>
              <a:rPr lang="en-IE" sz="3200" dirty="0" smtClean="0">
                <a:solidFill>
                  <a:schemeClr val="bg1"/>
                </a:solidFill>
              </a:rPr>
            </a:br>
            <a:endParaRPr lang="en-GB" sz="3200" dirty="0">
              <a:solidFill>
                <a:schemeClr val="bg1"/>
              </a:solidFill>
            </a:endParaRPr>
          </a:p>
        </p:txBody>
      </p:sp>
      <p:sp>
        <p:nvSpPr>
          <p:cNvPr id="3" name="Subtitle 2"/>
          <p:cNvSpPr>
            <a:spLocks noGrp="1"/>
          </p:cNvSpPr>
          <p:nvPr>
            <p:ph type="subTitle" idx="1"/>
          </p:nvPr>
        </p:nvSpPr>
        <p:spPr>
          <a:xfrm>
            <a:off x="755576" y="5179640"/>
            <a:ext cx="8280920" cy="1129680"/>
          </a:xfrm>
        </p:spPr>
        <p:txBody>
          <a:bodyPr/>
          <a:lstStyle/>
          <a:p>
            <a:pPr algn="l"/>
            <a:endParaRPr lang="en-IE" sz="1500" dirty="0" smtClean="0">
              <a:solidFill>
                <a:schemeClr val="bg1"/>
              </a:solidFill>
              <a:latin typeface="Calibri" pitchFamily="34" charset="0"/>
              <a:cs typeface="Calibri" pitchFamily="34" charset="0"/>
            </a:endParaRPr>
          </a:p>
          <a:p>
            <a:pPr algn="l"/>
            <a:r>
              <a:rPr lang="en-IE" sz="1600" dirty="0" smtClean="0">
                <a:solidFill>
                  <a:schemeClr val="bg1"/>
                </a:solidFill>
                <a:latin typeface="Calibri" pitchFamily="34" charset="0"/>
                <a:cs typeface="Calibri" pitchFamily="34" charset="0"/>
              </a:rPr>
              <a:t>Lisa Elges –  Climate Finance Integrity Programme, </a:t>
            </a:r>
            <a:r>
              <a:rPr lang="en-IE" sz="1600" dirty="0">
                <a:solidFill>
                  <a:schemeClr val="bg1"/>
                </a:solidFill>
                <a:latin typeface="Calibri" pitchFamily="34" charset="0"/>
                <a:cs typeface="Calibri" pitchFamily="34" charset="0"/>
              </a:rPr>
              <a:t> </a:t>
            </a:r>
            <a:r>
              <a:rPr lang="en-IE" sz="1600" dirty="0" smtClean="0">
                <a:solidFill>
                  <a:schemeClr val="bg1"/>
                </a:solidFill>
                <a:latin typeface="Calibri" pitchFamily="34" charset="0"/>
                <a:cs typeface="Calibri" pitchFamily="34" charset="0"/>
              </a:rPr>
              <a:t>Leader</a:t>
            </a:r>
            <a:endParaRPr lang="en-IE" sz="1600" dirty="0" smtClean="0">
              <a:solidFill>
                <a:schemeClr val="bg1"/>
              </a:solidFill>
              <a:latin typeface="Calibri" pitchFamily="34" charset="0"/>
              <a:cs typeface="Calibri" pitchFamily="34" charset="0"/>
            </a:endParaRPr>
          </a:p>
        </p:txBody>
      </p:sp>
      <p:sp>
        <p:nvSpPr>
          <p:cNvPr id="4" name="Subtitle 2"/>
          <p:cNvSpPr txBox="1">
            <a:spLocks/>
          </p:cNvSpPr>
          <p:nvPr/>
        </p:nvSpPr>
        <p:spPr bwMode="auto">
          <a:xfrm>
            <a:off x="755576" y="6043736"/>
            <a:ext cx="8280920" cy="33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20000"/>
              </a:spcBef>
              <a:spcAft>
                <a:spcPct val="0"/>
              </a:spcAft>
              <a:defRPr/>
            </a:pPr>
            <a:endParaRPr lang="en-IE" sz="1200" kern="0" dirty="0" smtClean="0">
              <a:solidFill>
                <a:srgbClr val="FFFFFF"/>
              </a:solidFill>
            </a:endParaRPr>
          </a:p>
          <a:p>
            <a:pPr eaLnBrk="0" fontAlgn="base" hangingPunct="0">
              <a:spcBef>
                <a:spcPct val="20000"/>
              </a:spcBef>
              <a:spcAft>
                <a:spcPct val="0"/>
              </a:spcAft>
              <a:defRPr/>
            </a:pPr>
            <a:endParaRPr lang="en-GB" sz="1200" b="1" kern="0" dirty="0" smtClean="0">
              <a:solidFill>
                <a:srgbClr val="CC0000"/>
              </a:solidFill>
            </a:endParaRPr>
          </a:p>
          <a:p>
            <a:pPr algn="r" eaLnBrk="0" fontAlgn="base" hangingPunct="0">
              <a:spcBef>
                <a:spcPct val="20000"/>
              </a:spcBef>
              <a:spcAft>
                <a:spcPct val="0"/>
              </a:spcAft>
              <a:defRPr/>
            </a:pPr>
            <a:r>
              <a:rPr lang="en-GB" sz="1200" b="1" kern="0" dirty="0" smtClean="0">
                <a:solidFill>
                  <a:srgbClr val="FFFFFF"/>
                </a:solidFill>
              </a:rPr>
              <a:t>http://www.transparency.org/programmes/detail/cgip</a:t>
            </a:r>
          </a:p>
          <a:p>
            <a:pPr eaLnBrk="0" fontAlgn="base" hangingPunct="0">
              <a:spcBef>
                <a:spcPct val="20000"/>
              </a:spcBef>
              <a:spcAft>
                <a:spcPct val="0"/>
              </a:spcAft>
              <a:defRPr/>
            </a:pPr>
            <a:endParaRPr lang="en-GB" sz="1200" kern="0" dirty="0">
              <a:solidFill>
                <a:srgbClr val="FFFFFF"/>
              </a:solidFill>
            </a:endParaRPr>
          </a:p>
        </p:txBody>
      </p:sp>
    </p:spTree>
    <p:extLst>
      <p:ext uri="{BB962C8B-B14F-4D97-AF65-F5344CB8AC3E}">
        <p14:creationId xmlns:p14="http://schemas.microsoft.com/office/powerpoint/2010/main" val="287867270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53136"/>
          </a:xfrm>
        </p:spPr>
        <p:txBody>
          <a:bodyPr/>
          <a:lstStyle/>
          <a:p>
            <a:pPr marL="0" indent="0" algn="ctr">
              <a:buNone/>
            </a:pPr>
            <a:endParaRPr lang="en-US" sz="5500" dirty="0" smtClean="0">
              <a:solidFill>
                <a:srgbClr val="FF0000"/>
              </a:solidFill>
              <a:latin typeface="Calibri" pitchFamily="34" charset="0"/>
              <a:cs typeface="Calibri" pitchFamily="34" charset="0"/>
            </a:endParaRPr>
          </a:p>
          <a:p>
            <a:pPr marL="0" indent="0" algn="ctr">
              <a:buNone/>
            </a:pPr>
            <a:endParaRPr lang="en-US" sz="2000" dirty="0" smtClean="0">
              <a:solidFill>
                <a:srgbClr val="FF0000"/>
              </a:solidFill>
              <a:latin typeface="Calibri" pitchFamily="34" charset="0"/>
              <a:cs typeface="Calibri" pitchFamily="34" charset="0"/>
            </a:endParaRPr>
          </a:p>
          <a:p>
            <a:pPr marL="0" indent="0" algn="ctr">
              <a:buNone/>
            </a:pPr>
            <a:r>
              <a:rPr lang="en-US" sz="5500" b="1" dirty="0" smtClean="0">
                <a:solidFill>
                  <a:srgbClr val="FF0000"/>
                </a:solidFill>
                <a:latin typeface="Calibri" pitchFamily="34" charset="0"/>
                <a:cs typeface="Calibri" pitchFamily="34" charset="0"/>
              </a:rPr>
              <a:t>Thank you</a:t>
            </a:r>
          </a:p>
          <a:p>
            <a:pPr marL="0" indent="0" algn="ctr">
              <a:buNone/>
            </a:pPr>
            <a:endParaRPr lang="en-US" sz="5500" dirty="0">
              <a:solidFill>
                <a:srgbClr val="FF0000"/>
              </a:solidFill>
              <a:latin typeface="Calibri" pitchFamily="34" charset="0"/>
              <a:cs typeface="Calibri" pitchFamily="34" charset="0"/>
            </a:endParaRPr>
          </a:p>
          <a:p>
            <a:pPr marL="0" indent="0">
              <a:buNone/>
            </a:pPr>
            <a:endParaRPr lang="en-GB" sz="5500" dirty="0">
              <a:solidFill>
                <a:srgbClr val="FF0000"/>
              </a:solidFill>
              <a:latin typeface="Calibri" pitchFamily="34" charset="0"/>
              <a:cs typeface="Calibri" pitchFamily="34" charset="0"/>
            </a:endParaRPr>
          </a:p>
        </p:txBody>
      </p:sp>
    </p:spTree>
    <p:extLst>
      <p:ext uri="{BB962C8B-B14F-4D97-AF65-F5344CB8AC3E}">
        <p14:creationId xmlns:p14="http://schemas.microsoft.com/office/powerpoint/2010/main" val="362290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67544" y="44624"/>
            <a:ext cx="8229600" cy="1143000"/>
          </a:xfrm>
        </p:spPr>
        <p:txBody>
          <a:bodyPr/>
          <a:lstStyle/>
          <a:p>
            <a:pPr algn="l"/>
            <a:r>
              <a:rPr lang="en-US" b="1" dirty="0" smtClean="0">
                <a:solidFill>
                  <a:srgbClr val="FF0000"/>
                </a:solidFill>
                <a:latin typeface="Calibri" pitchFamily="34" charset="0"/>
              </a:rPr>
              <a:t>Contents	</a:t>
            </a:r>
            <a:endParaRPr lang="en-GB" b="1" dirty="0" smtClean="0">
              <a:solidFill>
                <a:srgbClr val="FF0000"/>
              </a:solidFill>
              <a:latin typeface="Calibri" pitchFamily="34" charset="0"/>
            </a:endParaRPr>
          </a:p>
        </p:txBody>
      </p:sp>
      <p:sp>
        <p:nvSpPr>
          <p:cNvPr id="177155" name="Rectangle 3"/>
          <p:cNvSpPr>
            <a:spLocks noGrp="1" noChangeArrowheads="1"/>
          </p:cNvSpPr>
          <p:nvPr>
            <p:ph idx="1"/>
          </p:nvPr>
        </p:nvSpPr>
        <p:spPr>
          <a:xfrm>
            <a:off x="401960" y="1556792"/>
            <a:ext cx="8634536" cy="5037138"/>
          </a:xfrm>
        </p:spPr>
        <p:txBody>
          <a:bodyPr/>
          <a:lstStyle/>
          <a:p>
            <a:pPr eaLnBrk="1" hangingPunct="1">
              <a:lnSpc>
                <a:spcPct val="150000"/>
              </a:lnSpc>
              <a:buFont typeface="Wingdings" pitchFamily="2" charset="2"/>
              <a:buChar char="v"/>
              <a:defRPr/>
            </a:pPr>
            <a:r>
              <a:rPr lang="en-US" sz="2800" dirty="0" smtClean="0">
                <a:latin typeface="Calibri" pitchFamily="34" charset="0"/>
              </a:rPr>
              <a:t>What we do and do not know about climate finance.</a:t>
            </a:r>
          </a:p>
          <a:p>
            <a:pPr eaLnBrk="1" hangingPunct="1">
              <a:lnSpc>
                <a:spcPct val="150000"/>
              </a:lnSpc>
              <a:buFont typeface="Wingdings" pitchFamily="2" charset="2"/>
              <a:buChar char="v"/>
              <a:defRPr/>
            </a:pPr>
            <a:r>
              <a:rPr lang="en-US" sz="2800" dirty="0" smtClean="0">
                <a:latin typeface="Calibri" pitchFamily="34" charset="0"/>
              </a:rPr>
              <a:t>How climate finance works.</a:t>
            </a:r>
          </a:p>
          <a:p>
            <a:pPr eaLnBrk="1" hangingPunct="1">
              <a:lnSpc>
                <a:spcPct val="150000"/>
              </a:lnSpc>
              <a:buFont typeface="Wingdings" pitchFamily="2" charset="2"/>
              <a:buChar char="v"/>
              <a:defRPr/>
            </a:pPr>
            <a:r>
              <a:rPr lang="en-US" sz="2800" dirty="0" smtClean="0">
                <a:latin typeface="Calibri" pitchFamily="34" charset="0"/>
              </a:rPr>
              <a:t>Safeguarding climate finance against corruption.</a:t>
            </a:r>
          </a:p>
          <a:p>
            <a:pPr eaLnBrk="1" hangingPunct="1">
              <a:lnSpc>
                <a:spcPct val="150000"/>
              </a:lnSpc>
              <a:buFont typeface="Wingdings" pitchFamily="2" charset="2"/>
              <a:buChar char="v"/>
              <a:defRPr/>
            </a:pPr>
            <a:r>
              <a:rPr lang="en-US" sz="2800" kern="1200" dirty="0" smtClean="0">
                <a:latin typeface="Calibri" pitchFamily="34" charset="0"/>
                <a:cs typeface="Calibri" pitchFamily="34" charset="0"/>
              </a:rPr>
              <a:t>The performance of existing climate funds.</a:t>
            </a:r>
          </a:p>
          <a:p>
            <a:pPr marL="0" indent="0" eaLnBrk="1" hangingPunct="1">
              <a:lnSpc>
                <a:spcPct val="150000"/>
              </a:lnSpc>
              <a:buNone/>
              <a:defRPr/>
            </a:pPr>
            <a:endParaRPr lang="en-US" sz="2800" kern="1200" dirty="0">
              <a:latin typeface="Calibri" pitchFamily="34" charset="0"/>
              <a:cs typeface="Calibri" pitchFamily="34" charset="0"/>
            </a:endParaRPr>
          </a:p>
          <a:p>
            <a:pPr marL="0" indent="0">
              <a:buNone/>
              <a:defRPr/>
            </a:pPr>
            <a:endParaRPr lang="en-US" b="1" dirty="0" smtClean="0">
              <a:latin typeface="Calibri" pitchFamily="34" charset="0"/>
            </a:endParaRPr>
          </a:p>
          <a:p>
            <a:pPr marL="0" indent="0" algn="ctr">
              <a:buFont typeface="Wingdings" pitchFamily="2" charset="2"/>
              <a:buNone/>
              <a:defRPr/>
            </a:pPr>
            <a:endParaRPr lang="en-US" dirty="0" smtClean="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7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7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71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71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algn="l"/>
            <a:r>
              <a:rPr lang="en-US" sz="4000" b="1" dirty="0" smtClean="0">
                <a:solidFill>
                  <a:srgbClr val="FF0000"/>
                </a:solidFill>
                <a:latin typeface="Calibri" pitchFamily="34" charset="0"/>
                <a:cs typeface="Calibri" pitchFamily="34" charset="0"/>
              </a:rPr>
              <a:t>We know about the scale of the climate challenge</a:t>
            </a:r>
          </a:p>
        </p:txBody>
      </p:sp>
      <p:sp>
        <p:nvSpPr>
          <p:cNvPr id="6" name="AutoShape 2" descr="GEF logo"/>
          <p:cNvSpPr>
            <a:spLocks noChangeAspect="1" noChangeArrowheads="1"/>
          </p:cNvSpPr>
          <p:nvPr/>
        </p:nvSpPr>
        <p:spPr bwMode="auto">
          <a:xfrm>
            <a:off x="155575" y="-220663"/>
            <a:ext cx="1847850" cy="46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GEF logo"/>
          <p:cNvSpPr>
            <a:spLocks noChangeAspect="1" noChangeArrowheads="1"/>
          </p:cNvSpPr>
          <p:nvPr/>
        </p:nvSpPr>
        <p:spPr bwMode="auto">
          <a:xfrm>
            <a:off x="307975" y="-68263"/>
            <a:ext cx="1847850" cy="46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6" descr="http://www.hindustantimes.com/Images/Popup/2012/12/yearender/china-floo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968675"/>
            <a:ext cx="4140844" cy="291671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5" descr="http://geology.com/articles/renewable-energy-trends/renewable-energy-ist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8388" y="4005064"/>
            <a:ext cx="4535612" cy="28529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7" descr="Tenure in Climate Change Mitigation Strategies: the case of RED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0737" y="1377467"/>
            <a:ext cx="4507759" cy="262759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hindustantimes.com/Images/Popup/2012/11/nilam2nov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543" y="1340767"/>
            <a:ext cx="4183194" cy="2627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0886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
            <a:ext cx="8229600" cy="1404938"/>
          </a:xfrm>
        </p:spPr>
        <p:txBody>
          <a:bodyPr/>
          <a:lstStyle/>
          <a:p>
            <a:pPr algn="l"/>
            <a:r>
              <a:rPr lang="en-US" b="1" dirty="0" smtClean="0">
                <a:solidFill>
                  <a:srgbClr val="FF0000"/>
                </a:solidFill>
                <a:latin typeface="Calibri" pitchFamily="34" charset="0"/>
                <a:cs typeface="Calibri" pitchFamily="34" charset="0"/>
              </a:rPr>
              <a:t>We know the volume of finance is huge and growing</a:t>
            </a:r>
          </a:p>
        </p:txBody>
      </p:sp>
      <p:sp>
        <p:nvSpPr>
          <p:cNvPr id="6" name="AutoShape 2" descr="GEF logo"/>
          <p:cNvSpPr>
            <a:spLocks noChangeAspect="1" noChangeArrowheads="1"/>
          </p:cNvSpPr>
          <p:nvPr/>
        </p:nvSpPr>
        <p:spPr bwMode="auto">
          <a:xfrm>
            <a:off x="155575" y="-220663"/>
            <a:ext cx="1847850" cy="46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GEF logo"/>
          <p:cNvSpPr>
            <a:spLocks noChangeAspect="1" noChangeArrowheads="1"/>
          </p:cNvSpPr>
          <p:nvPr/>
        </p:nvSpPr>
        <p:spPr bwMode="auto">
          <a:xfrm>
            <a:off x="307975" y="-68263"/>
            <a:ext cx="1847850" cy="46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Content Placeholder 7"/>
          <p:cNvSpPr>
            <a:spLocks noGrp="1"/>
          </p:cNvSpPr>
          <p:nvPr>
            <p:ph idx="1"/>
          </p:nvPr>
        </p:nvSpPr>
        <p:spPr>
          <a:xfrm>
            <a:off x="683568" y="1772816"/>
            <a:ext cx="8136904" cy="2428194"/>
          </a:xfrm>
        </p:spPr>
        <p:txBody>
          <a:bodyPr/>
          <a:lstStyle/>
          <a:p>
            <a:pPr marL="0" indent="0">
              <a:buNone/>
            </a:pPr>
            <a:endParaRPr lang="en-GB" dirty="0"/>
          </a:p>
        </p:txBody>
      </p:sp>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17959" t="27020" r="21144" b="26147"/>
          <a:stretch/>
        </p:blipFill>
        <p:spPr bwMode="auto">
          <a:xfrm>
            <a:off x="467544" y="1412776"/>
            <a:ext cx="8604448"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9585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pPr algn="l"/>
            <a:r>
              <a:rPr lang="en-US" sz="4000" b="1" dirty="0" smtClean="0">
                <a:solidFill>
                  <a:srgbClr val="FF0000"/>
                </a:solidFill>
                <a:latin typeface="Calibri" pitchFamily="34" charset="0"/>
                <a:cs typeface="Calibri" pitchFamily="34" charset="0"/>
              </a:rPr>
              <a:t>We know that recipient countries face significant corruption challenges </a:t>
            </a:r>
          </a:p>
        </p:txBody>
      </p:sp>
      <p:sp>
        <p:nvSpPr>
          <p:cNvPr id="6" name="AutoShape 2" descr="GEF logo"/>
          <p:cNvSpPr>
            <a:spLocks noChangeAspect="1" noChangeArrowheads="1"/>
          </p:cNvSpPr>
          <p:nvPr/>
        </p:nvSpPr>
        <p:spPr bwMode="auto">
          <a:xfrm>
            <a:off x="155575" y="-220663"/>
            <a:ext cx="1847850" cy="46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5" descr="GEF logo"/>
          <p:cNvSpPr>
            <a:spLocks noChangeAspect="1" noChangeArrowheads="1"/>
          </p:cNvSpPr>
          <p:nvPr/>
        </p:nvSpPr>
        <p:spPr bwMode="auto">
          <a:xfrm>
            <a:off x="307975" y="-68263"/>
            <a:ext cx="1847850" cy="4667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Content Placeholder 7"/>
          <p:cNvSpPr>
            <a:spLocks noGrp="1"/>
          </p:cNvSpPr>
          <p:nvPr>
            <p:ph idx="1"/>
          </p:nvPr>
        </p:nvSpPr>
        <p:spPr>
          <a:xfrm>
            <a:off x="683568" y="2358724"/>
            <a:ext cx="2902514" cy="1842286"/>
          </a:xfrm>
        </p:spPr>
        <p:txBody>
          <a:bodyPr/>
          <a:lstStyle/>
          <a:p>
            <a:endParaRPr lang="en-GB" i="1" dirty="0"/>
          </a:p>
        </p:txBody>
      </p:sp>
      <p:pic>
        <p:nvPicPr>
          <p:cNvPr id="1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12985" t="25238" r="38881" b="19100"/>
          <a:stretch/>
        </p:blipFill>
        <p:spPr bwMode="auto">
          <a:xfrm>
            <a:off x="611560" y="1628800"/>
            <a:ext cx="8208912" cy="5068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6088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p:cNvSpPr>
          <p:nvPr/>
        </p:nvSpPr>
        <p:spPr bwMode="auto">
          <a:xfrm>
            <a:off x="458341" y="188640"/>
            <a:ext cx="850614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a:lstStyle>
          <a:p>
            <a:pPr algn="l"/>
            <a:r>
              <a:rPr lang="en-US" b="1" kern="0" dirty="0" smtClean="0">
                <a:solidFill>
                  <a:srgbClr val="FF0000"/>
                </a:solidFill>
                <a:latin typeface="Calibri" pitchFamily="34" charset="0"/>
                <a:cs typeface="Calibri" pitchFamily="34" charset="0"/>
              </a:rPr>
              <a:t>What we did not know…</a:t>
            </a:r>
            <a:endParaRPr lang="en-GB" b="1" kern="0" dirty="0" smtClean="0">
              <a:solidFill>
                <a:srgbClr val="FF0000"/>
              </a:solidFill>
              <a:latin typeface="Calibri" pitchFamily="34" charset="0"/>
              <a:cs typeface="Calibri" pitchFamily="34" charset="0"/>
            </a:endParaRPr>
          </a:p>
        </p:txBody>
      </p:sp>
      <p:sp>
        <p:nvSpPr>
          <p:cNvPr id="5" name="Rectangle 3"/>
          <p:cNvSpPr txBox="1">
            <a:spLocks/>
          </p:cNvSpPr>
          <p:nvPr/>
        </p:nvSpPr>
        <p:spPr bwMode="auto">
          <a:xfrm>
            <a:off x="600075" y="1556793"/>
            <a:ext cx="8229600" cy="864096"/>
          </a:xfrm>
          <a:prstGeom prst="rect">
            <a:avLst/>
          </a:prstGeom>
          <a:solidFill>
            <a:srgbClr val="C0C0C0"/>
          </a:solidFill>
          <a:ln w="12700">
            <a:solidFill>
              <a:srgbClr val="000000"/>
            </a:solidFill>
            <a:miter lim="800000"/>
            <a:headEnd/>
            <a:tailEnd/>
          </a:ln>
          <a:extLst/>
        </p:spPr>
        <p:txBody>
          <a:bodyPr vert="horz" wrap="square" lIns="91440" tIns="36000" rIns="91440" bIns="10800" numCol="1"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3400" b="1" kern="0" dirty="0" smtClean="0">
                <a:latin typeface="Calibri" pitchFamily="34" charset="0"/>
                <a:cs typeface="Calibri" pitchFamily="34" charset="0"/>
              </a:rPr>
              <a:t>Donor Countries</a:t>
            </a:r>
            <a:endParaRPr lang="en-GB" sz="3400" b="1" kern="0" dirty="0" smtClean="0">
              <a:latin typeface="Calibri" pitchFamily="34" charset="0"/>
              <a:cs typeface="Calibri" pitchFamily="34" charset="0"/>
            </a:endParaRPr>
          </a:p>
        </p:txBody>
      </p:sp>
      <p:sp>
        <p:nvSpPr>
          <p:cNvPr id="6" name="Rectangle 4"/>
          <p:cNvSpPr>
            <a:spLocks/>
          </p:cNvSpPr>
          <p:nvPr/>
        </p:nvSpPr>
        <p:spPr bwMode="auto">
          <a:xfrm>
            <a:off x="674365" y="5445224"/>
            <a:ext cx="8218115" cy="770120"/>
          </a:xfrm>
          <a:prstGeom prst="rect">
            <a:avLst/>
          </a:prstGeom>
          <a:solidFill>
            <a:srgbClr val="C0C0C0"/>
          </a:solidFill>
          <a:ln w="12700">
            <a:solidFill>
              <a:schemeClr val="tx1"/>
            </a:solidFill>
            <a:miter lim="800000"/>
            <a:headEnd/>
            <a:tailEnd/>
          </a:ln>
        </p:spPr>
        <p:txBody>
          <a:bodyPr anchor="ctr" anchorCtr="0"/>
          <a:lstStyle/>
          <a:p>
            <a:pPr algn="ctr" eaLnBrk="0" fontAlgn="base" hangingPunct="0">
              <a:spcBef>
                <a:spcPct val="20000"/>
              </a:spcBef>
              <a:spcAft>
                <a:spcPct val="0"/>
              </a:spcAft>
              <a:buClr>
                <a:srgbClr val="EB641B"/>
              </a:buClr>
            </a:pPr>
            <a:r>
              <a:rPr lang="en-US" sz="3400" b="1" kern="0" dirty="0">
                <a:latin typeface="Calibri" pitchFamily="34" charset="0"/>
                <a:cs typeface="Calibri" pitchFamily="34" charset="0"/>
              </a:rPr>
              <a:t>Recipient Countries</a:t>
            </a:r>
            <a:endParaRPr lang="en-GB" sz="3400" b="1" kern="0" dirty="0">
              <a:latin typeface="Calibri" pitchFamily="34" charset="0"/>
              <a:cs typeface="Calibri" pitchFamily="34" charset="0"/>
            </a:endParaRPr>
          </a:p>
        </p:txBody>
      </p:sp>
      <p:sp>
        <p:nvSpPr>
          <p:cNvPr id="8" name="Text Box 7"/>
          <p:cNvSpPr txBox="1">
            <a:spLocks noChangeArrowheads="1"/>
          </p:cNvSpPr>
          <p:nvPr/>
        </p:nvSpPr>
        <p:spPr bwMode="auto">
          <a:xfrm>
            <a:off x="5140325" y="2919590"/>
            <a:ext cx="3689350" cy="1754326"/>
          </a:xfrm>
          <a:prstGeom prst="rect">
            <a:avLst/>
          </a:prstGeom>
          <a:solidFill>
            <a:schemeClr val="accent2">
              <a:lumMod val="75000"/>
            </a:schemeClr>
          </a:solidFill>
          <a:ln w="12700">
            <a:solidFill>
              <a:srgbClr val="000000"/>
            </a:solidFill>
            <a:miter lim="800000"/>
            <a:headEnd/>
            <a:tailEnd/>
          </a:ln>
          <a:effec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smtClean="0">
                <a:solidFill>
                  <a:schemeClr val="bg1"/>
                </a:solidFill>
                <a:latin typeface="Calibri" pitchFamily="34" charset="0"/>
                <a:cs typeface="Calibri" pitchFamily="34" charset="0"/>
              </a:rPr>
              <a:t>Multilateral Funds:</a:t>
            </a:r>
          </a:p>
          <a:p>
            <a:pPr eaLnBrk="1" hangingPunct="1"/>
            <a:r>
              <a:rPr lang="en-US" b="0" dirty="0" smtClean="0">
                <a:solidFill>
                  <a:schemeClr val="bg1"/>
                </a:solidFill>
                <a:latin typeface="Calibri" pitchFamily="34" charset="0"/>
                <a:cs typeface="Calibri" pitchFamily="34" charset="0"/>
              </a:rPr>
              <a:t>e.g.</a:t>
            </a:r>
          </a:p>
          <a:p>
            <a:pPr eaLnBrk="1" hangingPunct="1"/>
            <a:r>
              <a:rPr lang="en-US" b="0" dirty="0" smtClean="0">
                <a:solidFill>
                  <a:schemeClr val="bg1"/>
                </a:solidFill>
                <a:latin typeface="Calibri" pitchFamily="34" charset="0"/>
                <a:cs typeface="Calibri" pitchFamily="34" charset="0"/>
              </a:rPr>
              <a:t>Adaptation </a:t>
            </a:r>
            <a:r>
              <a:rPr lang="en-US" b="0" dirty="0">
                <a:solidFill>
                  <a:schemeClr val="bg1"/>
                </a:solidFill>
                <a:latin typeface="Calibri" pitchFamily="34" charset="0"/>
                <a:cs typeface="Calibri" pitchFamily="34" charset="0"/>
              </a:rPr>
              <a:t>Fund</a:t>
            </a:r>
          </a:p>
          <a:p>
            <a:pPr eaLnBrk="1" hangingPunct="1"/>
            <a:r>
              <a:rPr lang="en-US" b="0" dirty="0" smtClean="0">
                <a:solidFill>
                  <a:schemeClr val="bg1"/>
                </a:solidFill>
                <a:latin typeface="Calibri" pitchFamily="34" charset="0"/>
                <a:cs typeface="Calibri" pitchFamily="34" charset="0"/>
              </a:rPr>
              <a:t>Global Environmental Facility Funds</a:t>
            </a:r>
            <a:endParaRPr lang="en-US" b="0" dirty="0">
              <a:solidFill>
                <a:schemeClr val="bg1"/>
              </a:solidFill>
              <a:latin typeface="Calibri" pitchFamily="34" charset="0"/>
              <a:cs typeface="Calibri" pitchFamily="34" charset="0"/>
            </a:endParaRPr>
          </a:p>
          <a:p>
            <a:pPr eaLnBrk="1" hangingPunct="1"/>
            <a:r>
              <a:rPr lang="en-US" b="0" dirty="0" smtClean="0">
                <a:solidFill>
                  <a:schemeClr val="bg1"/>
                </a:solidFill>
                <a:latin typeface="Calibri" pitchFamily="34" charset="0"/>
                <a:cs typeface="Calibri" pitchFamily="34" charset="0"/>
              </a:rPr>
              <a:t>Climate </a:t>
            </a:r>
            <a:r>
              <a:rPr lang="en-US" b="0" dirty="0">
                <a:solidFill>
                  <a:schemeClr val="bg1"/>
                </a:solidFill>
                <a:latin typeface="Calibri" pitchFamily="34" charset="0"/>
                <a:cs typeface="Calibri" pitchFamily="34" charset="0"/>
              </a:rPr>
              <a:t>Investment </a:t>
            </a:r>
            <a:r>
              <a:rPr lang="en-US" b="0" dirty="0" smtClean="0">
                <a:solidFill>
                  <a:schemeClr val="bg1"/>
                </a:solidFill>
                <a:latin typeface="Calibri" pitchFamily="34" charset="0"/>
                <a:cs typeface="Calibri" pitchFamily="34" charset="0"/>
              </a:rPr>
              <a:t>Funds</a:t>
            </a:r>
            <a:endParaRPr lang="en-US" b="0" dirty="0">
              <a:solidFill>
                <a:schemeClr val="bg1"/>
              </a:solidFill>
              <a:latin typeface="Calibri" pitchFamily="34" charset="0"/>
              <a:cs typeface="Calibri" pitchFamily="34" charset="0"/>
            </a:endParaRPr>
          </a:p>
          <a:p>
            <a:pPr eaLnBrk="1" hangingPunct="1"/>
            <a:r>
              <a:rPr lang="en-US" b="0" dirty="0">
                <a:solidFill>
                  <a:schemeClr val="bg1"/>
                </a:solidFill>
                <a:latin typeface="Calibri" pitchFamily="34" charset="0"/>
                <a:cs typeface="Calibri" pitchFamily="34" charset="0"/>
              </a:rPr>
              <a:t>Green Climate </a:t>
            </a:r>
            <a:r>
              <a:rPr lang="en-US" b="0" dirty="0" smtClean="0">
                <a:solidFill>
                  <a:schemeClr val="bg1"/>
                </a:solidFill>
                <a:latin typeface="Calibri" pitchFamily="34" charset="0"/>
                <a:cs typeface="Calibri" pitchFamily="34" charset="0"/>
              </a:rPr>
              <a:t>Fund</a:t>
            </a:r>
          </a:p>
        </p:txBody>
      </p:sp>
      <p:sp>
        <p:nvSpPr>
          <p:cNvPr id="9" name="Line 8"/>
          <p:cNvSpPr>
            <a:spLocks noChangeShapeType="1"/>
          </p:cNvSpPr>
          <p:nvPr/>
        </p:nvSpPr>
        <p:spPr bwMode="auto">
          <a:xfrm>
            <a:off x="6809901" y="2462390"/>
            <a:ext cx="0" cy="457200"/>
          </a:xfrm>
          <a:prstGeom prst="line">
            <a:avLst/>
          </a:prstGeom>
          <a:noFill/>
          <a:ln w="57150" cmpd="sng">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13"/>
          <p:cNvSpPr>
            <a:spLocks noChangeShapeType="1"/>
          </p:cNvSpPr>
          <p:nvPr/>
        </p:nvSpPr>
        <p:spPr bwMode="auto">
          <a:xfrm>
            <a:off x="1835696" y="2467744"/>
            <a:ext cx="0" cy="4572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Text Box 15"/>
          <p:cNvSpPr txBox="1">
            <a:spLocks noChangeArrowheads="1"/>
          </p:cNvSpPr>
          <p:nvPr/>
        </p:nvSpPr>
        <p:spPr bwMode="auto">
          <a:xfrm>
            <a:off x="2950367" y="2636912"/>
            <a:ext cx="1852215" cy="2308324"/>
          </a:xfrm>
          <a:prstGeom prst="rect">
            <a:avLst/>
          </a:prstGeom>
          <a:solidFill>
            <a:schemeClr val="accent1">
              <a:lumMod val="90000"/>
            </a:schemeClr>
          </a:solidFill>
          <a:ln w="9525">
            <a:solidFill>
              <a:schemeClr val="tx1"/>
            </a:solidFill>
            <a:miter lim="800000"/>
            <a:headEnd/>
            <a:tailEnd/>
          </a:ln>
          <a:effec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smtClean="0">
                <a:latin typeface="Calibri" pitchFamily="34" charset="0"/>
                <a:cs typeface="Calibri" pitchFamily="34" charset="0"/>
              </a:rPr>
              <a:t>Banks, UN Agencies and National Actors such as the National Environmental Management Agency in Kenya</a:t>
            </a:r>
            <a:endParaRPr lang="en-GB" dirty="0">
              <a:latin typeface="Calibri" pitchFamily="34" charset="0"/>
              <a:cs typeface="Calibri" pitchFamily="34" charset="0"/>
            </a:endParaRPr>
          </a:p>
        </p:txBody>
      </p:sp>
      <p:sp>
        <p:nvSpPr>
          <p:cNvPr id="20" name="Text Box 26"/>
          <p:cNvSpPr txBox="1">
            <a:spLocks noChangeArrowheads="1"/>
          </p:cNvSpPr>
          <p:nvPr/>
        </p:nvSpPr>
        <p:spPr bwMode="auto">
          <a:xfrm>
            <a:off x="1403648" y="2932147"/>
            <a:ext cx="1030667" cy="646331"/>
          </a:xfrm>
          <a:prstGeom prst="rect">
            <a:avLst/>
          </a:prstGeom>
          <a:solidFill>
            <a:schemeClr val="accent2">
              <a:lumMod val="75000"/>
            </a:schemeClr>
          </a:solidFill>
          <a:ln w="9525">
            <a:solidFill>
              <a:srgbClr val="000000"/>
            </a:solidFill>
            <a:miter lim="800000"/>
            <a:headEnd/>
            <a:tailEnd/>
          </a:ln>
          <a:effectLst/>
        </p:spPr>
        <p:txBody>
          <a:bodyPr wrap="non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r>
              <a:rPr lang="en-US" dirty="0">
                <a:solidFill>
                  <a:schemeClr val="bg1"/>
                </a:solidFill>
                <a:latin typeface="Calibri" pitchFamily="34" charset="0"/>
                <a:cs typeface="Calibri" pitchFamily="34" charset="0"/>
              </a:rPr>
              <a:t>Bilateral </a:t>
            </a:r>
          </a:p>
          <a:p>
            <a:pPr eaLnBrk="1" hangingPunct="1"/>
            <a:r>
              <a:rPr lang="en-US" dirty="0">
                <a:solidFill>
                  <a:schemeClr val="bg1"/>
                </a:solidFill>
                <a:latin typeface="Calibri" pitchFamily="34" charset="0"/>
                <a:cs typeface="Calibri" pitchFamily="34" charset="0"/>
              </a:rPr>
              <a:t>Funding</a:t>
            </a:r>
          </a:p>
        </p:txBody>
      </p:sp>
      <p:sp>
        <p:nvSpPr>
          <p:cNvPr id="27" name="Line 10"/>
          <p:cNvSpPr>
            <a:spLocks noChangeShapeType="1"/>
          </p:cNvSpPr>
          <p:nvPr/>
        </p:nvSpPr>
        <p:spPr bwMode="auto">
          <a:xfrm flipH="1">
            <a:off x="4802581" y="3935252"/>
            <a:ext cx="337742"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8" name="Line 10"/>
          <p:cNvSpPr>
            <a:spLocks noChangeShapeType="1"/>
          </p:cNvSpPr>
          <p:nvPr/>
        </p:nvSpPr>
        <p:spPr bwMode="auto">
          <a:xfrm flipV="1">
            <a:off x="1835697" y="4049616"/>
            <a:ext cx="1114670" cy="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 name="Line 8"/>
          <p:cNvSpPr>
            <a:spLocks noChangeShapeType="1"/>
          </p:cNvSpPr>
          <p:nvPr/>
        </p:nvSpPr>
        <p:spPr bwMode="auto">
          <a:xfrm>
            <a:off x="3698571" y="4932755"/>
            <a:ext cx="0" cy="512469"/>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Line 13"/>
          <p:cNvSpPr>
            <a:spLocks noChangeShapeType="1"/>
          </p:cNvSpPr>
          <p:nvPr/>
        </p:nvSpPr>
        <p:spPr bwMode="auto">
          <a:xfrm>
            <a:off x="1835696" y="3619872"/>
            <a:ext cx="0" cy="429744"/>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 name="Line 13"/>
          <p:cNvSpPr>
            <a:spLocks noChangeShapeType="1"/>
          </p:cNvSpPr>
          <p:nvPr/>
        </p:nvSpPr>
        <p:spPr bwMode="auto">
          <a:xfrm>
            <a:off x="1619672" y="3573016"/>
            <a:ext cx="0" cy="1872208"/>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8"/>
          <p:cNvSpPr>
            <a:spLocks noChangeShapeType="1"/>
          </p:cNvSpPr>
          <p:nvPr/>
        </p:nvSpPr>
        <p:spPr bwMode="auto">
          <a:xfrm>
            <a:off x="6372200" y="4676520"/>
            <a:ext cx="0" cy="768704"/>
          </a:xfrm>
          <a:prstGeom prst="line">
            <a:avLst/>
          </a:prstGeom>
          <a:noFill/>
          <a:ln w="38100">
            <a:solidFill>
              <a:schemeClr val="accent6">
                <a:lumMod val="75000"/>
              </a:schemeClr>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45492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4" grpId="0" animBg="1"/>
      <p:bldP spid="20" grpId="0" animBg="1"/>
      <p:bldP spid="27" grpId="0" animBg="1"/>
      <p:bldP spid="28" grpId="0" animBg="1"/>
      <p:bldP spid="36" grpId="0" animBg="1"/>
      <p:bldP spid="16" grpId="0" animBg="1"/>
      <p:bldP spid="17"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867328" cy="1143000"/>
          </a:xfrm>
        </p:spPr>
        <p:txBody>
          <a:bodyPr/>
          <a:lstStyle/>
          <a:p>
            <a:pPr algn="l"/>
            <a:r>
              <a:rPr lang="en-US" sz="3800" b="1" dirty="0" smtClean="0">
                <a:solidFill>
                  <a:srgbClr val="FF0000"/>
                </a:solidFill>
                <a:latin typeface="Calibri" pitchFamily="34" charset="0"/>
                <a:cs typeface="Calibri" pitchFamily="34" charset="0"/>
              </a:rPr>
              <a:t>Safeguarding Climate Finance against corruption</a:t>
            </a:r>
            <a:endParaRPr lang="en-GB" sz="3800" b="1" dirty="0">
              <a:solidFill>
                <a:srgbClr val="FF0000"/>
              </a:solidFill>
              <a:latin typeface="Calibri" pitchFamily="34" charset="0"/>
              <a:cs typeface="Calibri" pitchFamily="34" charset="0"/>
            </a:endParaRPr>
          </a:p>
        </p:txBody>
      </p:sp>
      <p:sp>
        <p:nvSpPr>
          <p:cNvPr id="3" name="Content Placeholder 2"/>
          <p:cNvSpPr>
            <a:spLocks noGrp="1"/>
          </p:cNvSpPr>
          <p:nvPr>
            <p:ph idx="1"/>
          </p:nvPr>
        </p:nvSpPr>
        <p:spPr/>
        <p:txBody>
          <a:bodyPr/>
          <a:lstStyle/>
          <a:p>
            <a:pPr>
              <a:buFont typeface="Wingdings" pitchFamily="2" charset="2"/>
              <a:buChar char="v"/>
            </a:pPr>
            <a:r>
              <a:rPr lang="en-US" dirty="0" smtClean="0">
                <a:latin typeface="Calibri" pitchFamily="34" charset="0"/>
                <a:cs typeface="Calibri" pitchFamily="34" charset="0"/>
              </a:rPr>
              <a:t>What happens if corruption occurs within the funds?</a:t>
            </a:r>
          </a:p>
          <a:p>
            <a:pPr>
              <a:buFont typeface="Wingdings" pitchFamily="2" charset="2"/>
              <a:buChar char="v"/>
            </a:pPr>
            <a:r>
              <a:rPr lang="en-US" dirty="0" smtClean="0">
                <a:latin typeface="Calibri" pitchFamily="34" charset="0"/>
                <a:cs typeface="Calibri" pitchFamily="34" charset="0"/>
              </a:rPr>
              <a:t>What safeguards are in place to strengthen the fund’s ability to withstand corruption?</a:t>
            </a:r>
            <a:endParaRPr lang="en-GB" dirty="0">
              <a:latin typeface="Calibri" pitchFamily="34" charset="0"/>
              <a:cs typeface="Calibri" pitchFamily="34" charset="0"/>
            </a:endParaRPr>
          </a:p>
        </p:txBody>
      </p:sp>
      <p:sp>
        <p:nvSpPr>
          <p:cNvPr id="4" name="Rectangle 3"/>
          <p:cNvSpPr/>
          <p:nvPr/>
        </p:nvSpPr>
        <p:spPr>
          <a:xfrm>
            <a:off x="683568" y="4149080"/>
            <a:ext cx="7992888" cy="201622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u="sng" dirty="0" smtClean="0">
                <a:solidFill>
                  <a:schemeClr val="tx1"/>
                </a:solidFill>
                <a:latin typeface="Calibri" pitchFamily="34" charset="0"/>
                <a:cs typeface="Calibri" pitchFamily="34" charset="0"/>
              </a:rPr>
              <a:t>Interim</a:t>
            </a:r>
            <a:r>
              <a:rPr lang="en-US" sz="2200" dirty="0" smtClean="0">
                <a:solidFill>
                  <a:schemeClr val="tx1"/>
                </a:solidFill>
                <a:latin typeface="Calibri" pitchFamily="34" charset="0"/>
                <a:cs typeface="Calibri" pitchFamily="34" charset="0"/>
              </a:rPr>
              <a:t> findings based on publicly available information on three of the funds – full reports to be published later in the summer</a:t>
            </a:r>
            <a:endParaRPr lang="en-GB" sz="2200" dirty="0">
              <a:solidFill>
                <a:schemeClr val="tx1"/>
              </a:solidFill>
              <a:latin typeface="Calibri" pitchFamily="34" charset="0"/>
              <a:cs typeface="Calibri" pitchFamily="34" charset="0"/>
            </a:endParaRPr>
          </a:p>
        </p:txBody>
      </p:sp>
    </p:spTree>
    <p:extLst>
      <p:ext uri="{BB962C8B-B14F-4D97-AF65-F5344CB8AC3E}">
        <p14:creationId xmlns:p14="http://schemas.microsoft.com/office/powerpoint/2010/main" val="90899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39552" y="2204864"/>
            <a:ext cx="8424936" cy="38884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p:cNvSpPr>
            <a:spLocks noGrp="1"/>
          </p:cNvSpPr>
          <p:nvPr>
            <p:ph type="title"/>
          </p:nvPr>
        </p:nvSpPr>
        <p:spPr/>
        <p:txBody>
          <a:bodyPr/>
          <a:lstStyle/>
          <a:p>
            <a:pPr algn="l"/>
            <a:r>
              <a:rPr lang="en-US" b="1" dirty="0" smtClean="0">
                <a:solidFill>
                  <a:srgbClr val="FF0000"/>
                </a:solidFill>
                <a:latin typeface="Calibri" pitchFamily="34" charset="0"/>
                <a:cs typeface="Calibri" pitchFamily="34" charset="0"/>
              </a:rPr>
              <a:t>What is a climate fund?</a:t>
            </a:r>
            <a:endParaRPr lang="en-GB" b="1" dirty="0">
              <a:latin typeface="Calibri" pitchFamily="34" charset="0"/>
              <a:cs typeface="Calibri" pitchFamily="34" charset="0"/>
            </a:endParaRPr>
          </a:p>
        </p:txBody>
      </p:sp>
      <p:sp>
        <p:nvSpPr>
          <p:cNvPr id="9" name="Oval 8"/>
          <p:cNvSpPr/>
          <p:nvPr/>
        </p:nvSpPr>
        <p:spPr>
          <a:xfrm>
            <a:off x="6668422" y="2348880"/>
            <a:ext cx="2080041" cy="15121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pitchFamily="34" charset="0"/>
                <a:cs typeface="Calibri" pitchFamily="34" charset="0"/>
              </a:rPr>
              <a:t>Secretariat</a:t>
            </a:r>
            <a:endParaRPr lang="en-GB" b="1" dirty="0">
              <a:solidFill>
                <a:schemeClr val="tx1"/>
              </a:solidFill>
              <a:latin typeface="Calibri" pitchFamily="34" charset="0"/>
              <a:cs typeface="Calibri" pitchFamily="34" charset="0"/>
            </a:endParaRPr>
          </a:p>
        </p:txBody>
      </p:sp>
      <p:sp>
        <p:nvSpPr>
          <p:cNvPr id="11" name="Oval 10"/>
          <p:cNvSpPr/>
          <p:nvPr/>
        </p:nvSpPr>
        <p:spPr>
          <a:xfrm>
            <a:off x="755576" y="2348880"/>
            <a:ext cx="2080041" cy="15121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pitchFamily="34" charset="0"/>
                <a:cs typeface="Calibri" pitchFamily="34" charset="0"/>
              </a:rPr>
              <a:t>Governing Body</a:t>
            </a:r>
            <a:endParaRPr lang="en-GB" b="1" dirty="0">
              <a:solidFill>
                <a:schemeClr val="tx1"/>
              </a:solidFill>
              <a:latin typeface="Calibri" pitchFamily="34" charset="0"/>
              <a:cs typeface="Calibri" pitchFamily="34" charset="0"/>
            </a:endParaRPr>
          </a:p>
        </p:txBody>
      </p:sp>
      <p:sp>
        <p:nvSpPr>
          <p:cNvPr id="12" name="Oval 11"/>
          <p:cNvSpPr/>
          <p:nvPr/>
        </p:nvSpPr>
        <p:spPr>
          <a:xfrm>
            <a:off x="2627784" y="2348880"/>
            <a:ext cx="2080041" cy="15121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pitchFamily="34" charset="0"/>
                <a:cs typeface="Calibri" pitchFamily="34" charset="0"/>
              </a:rPr>
              <a:t>Trustee</a:t>
            </a:r>
            <a:endParaRPr lang="en-GB" b="1" dirty="0">
              <a:solidFill>
                <a:schemeClr val="tx1"/>
              </a:solidFill>
              <a:latin typeface="Calibri" pitchFamily="34" charset="0"/>
              <a:cs typeface="Calibri" pitchFamily="34" charset="0"/>
            </a:endParaRPr>
          </a:p>
        </p:txBody>
      </p:sp>
      <p:sp>
        <p:nvSpPr>
          <p:cNvPr id="13" name="Oval 12"/>
          <p:cNvSpPr/>
          <p:nvPr/>
        </p:nvSpPr>
        <p:spPr>
          <a:xfrm>
            <a:off x="4572000" y="2348880"/>
            <a:ext cx="2232248" cy="151216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alibri" pitchFamily="34" charset="0"/>
                <a:cs typeface="Calibri" pitchFamily="34" charset="0"/>
              </a:rPr>
              <a:t>Implementing entities</a:t>
            </a:r>
            <a:endParaRPr lang="en-GB" b="1" dirty="0">
              <a:solidFill>
                <a:schemeClr val="tx1"/>
              </a:solidFill>
              <a:latin typeface="Calibri" pitchFamily="34" charset="0"/>
              <a:cs typeface="Calibri" pitchFamily="34" charset="0"/>
            </a:endParaRPr>
          </a:p>
        </p:txBody>
      </p:sp>
      <p:sp>
        <p:nvSpPr>
          <p:cNvPr id="14" name="Rectangle 13"/>
          <p:cNvSpPr/>
          <p:nvPr/>
        </p:nvSpPr>
        <p:spPr>
          <a:xfrm>
            <a:off x="539552" y="1484784"/>
            <a:ext cx="842493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b="1" dirty="0" smtClean="0">
                <a:solidFill>
                  <a:schemeClr val="tx1"/>
                </a:solidFill>
                <a:latin typeface="Calibri" pitchFamily="34" charset="0"/>
                <a:cs typeface="Calibri" pitchFamily="34" charset="0"/>
              </a:rPr>
              <a:t>(Very) Simplified Fund Structure:</a:t>
            </a:r>
            <a:endParaRPr lang="en-GB" sz="2000" b="1" dirty="0">
              <a:solidFill>
                <a:schemeClr val="tx1"/>
              </a:solidFill>
              <a:latin typeface="Calibri" pitchFamily="34" charset="0"/>
              <a:cs typeface="Calibri" pitchFamily="34" charset="0"/>
            </a:endParaRPr>
          </a:p>
        </p:txBody>
      </p:sp>
      <p:sp>
        <p:nvSpPr>
          <p:cNvPr id="16" name="Content Placeholder 15"/>
          <p:cNvSpPr>
            <a:spLocks noGrp="1"/>
          </p:cNvSpPr>
          <p:nvPr>
            <p:ph idx="1"/>
          </p:nvPr>
        </p:nvSpPr>
        <p:spPr>
          <a:xfrm>
            <a:off x="2835618" y="3573016"/>
            <a:ext cx="1102750"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1100" b="1" dirty="0" smtClean="0">
                <a:solidFill>
                  <a:schemeClr val="tx1"/>
                </a:solidFill>
              </a:rPr>
              <a:t>World Bank</a:t>
            </a:r>
            <a:endParaRPr lang="en-GB" sz="1100" b="1" dirty="0">
              <a:solidFill>
                <a:schemeClr val="tx1"/>
              </a:solidFill>
            </a:endParaRPr>
          </a:p>
        </p:txBody>
      </p:sp>
      <p:sp>
        <p:nvSpPr>
          <p:cNvPr id="17" name="Oval 16"/>
          <p:cNvSpPr/>
          <p:nvPr/>
        </p:nvSpPr>
        <p:spPr>
          <a:xfrm>
            <a:off x="4788024" y="3573016"/>
            <a:ext cx="1656184" cy="8640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World Bank, Asian Development Bank etc.</a:t>
            </a:r>
            <a:endParaRPr lang="en-GB" sz="1100" b="1" dirty="0">
              <a:solidFill>
                <a:schemeClr val="tx1"/>
              </a:solidFill>
            </a:endParaRPr>
          </a:p>
        </p:txBody>
      </p:sp>
      <p:sp>
        <p:nvSpPr>
          <p:cNvPr id="18" name="Oval 17"/>
          <p:cNvSpPr/>
          <p:nvPr/>
        </p:nvSpPr>
        <p:spPr>
          <a:xfrm>
            <a:off x="5042660" y="4365104"/>
            <a:ext cx="1005503"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UNDP</a:t>
            </a:r>
            <a:endParaRPr lang="en-GB" sz="1100" b="1" dirty="0">
              <a:solidFill>
                <a:schemeClr val="tx1"/>
              </a:solidFill>
            </a:endParaRPr>
          </a:p>
        </p:txBody>
      </p:sp>
      <p:sp>
        <p:nvSpPr>
          <p:cNvPr id="19" name="Oval 18"/>
          <p:cNvSpPr/>
          <p:nvPr/>
        </p:nvSpPr>
        <p:spPr>
          <a:xfrm>
            <a:off x="5195060" y="4797152"/>
            <a:ext cx="1005503"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UNEP</a:t>
            </a:r>
            <a:endParaRPr lang="en-GB" sz="1100" b="1" dirty="0">
              <a:solidFill>
                <a:schemeClr val="tx1"/>
              </a:solidFill>
            </a:endParaRPr>
          </a:p>
        </p:txBody>
      </p:sp>
      <p:sp>
        <p:nvSpPr>
          <p:cNvPr id="21" name="Oval 20"/>
          <p:cNvSpPr/>
          <p:nvPr/>
        </p:nvSpPr>
        <p:spPr>
          <a:xfrm>
            <a:off x="5181534" y="5229200"/>
            <a:ext cx="1486888" cy="50405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chemeClr val="tx1"/>
                </a:solidFill>
              </a:rPr>
              <a:t>National Institutions</a:t>
            </a:r>
            <a:endParaRPr lang="en-GB" sz="1100" b="1" dirty="0">
              <a:solidFill>
                <a:schemeClr val="tx1"/>
              </a:solidFill>
            </a:endParaRPr>
          </a:p>
        </p:txBody>
      </p:sp>
      <p:sp>
        <p:nvSpPr>
          <p:cNvPr id="15" name="Content Placeholder 15"/>
          <p:cNvSpPr txBox="1">
            <a:spLocks/>
          </p:cNvSpPr>
          <p:nvPr/>
        </p:nvSpPr>
        <p:spPr bwMode="auto">
          <a:xfrm>
            <a:off x="7308304" y="3573016"/>
            <a:ext cx="1102750" cy="504056"/>
          </a:xfrm>
          <a:prstGeom prst="ellipse">
            <a:avLst/>
          </a:prstGeom>
          <a:solidFill>
            <a:schemeClr val="bg1"/>
          </a:solidFill>
          <a:extLst/>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eaLnBrk="0" fontAlgn="base" hangingPunct="0">
              <a:spcBef>
                <a:spcPct val="20000"/>
              </a:spcBef>
              <a:spcAft>
                <a:spcPct val="0"/>
              </a:spcAft>
              <a:buChar char="»"/>
              <a:defRPr sz="2000">
                <a:solidFill>
                  <a:schemeClr val="lt1"/>
                </a:solidFill>
                <a:latin typeface="+mn-lt"/>
                <a:ea typeface="+mn-ea"/>
                <a:cs typeface="+mn-cs"/>
              </a:defRPr>
            </a:lvl6pPr>
            <a:lvl7pPr marL="2971800" indent="-228600" algn="l" rtl="0" eaLnBrk="0" fontAlgn="base" hangingPunct="0">
              <a:spcBef>
                <a:spcPct val="20000"/>
              </a:spcBef>
              <a:spcAft>
                <a:spcPct val="0"/>
              </a:spcAft>
              <a:buChar char="»"/>
              <a:defRPr sz="2000">
                <a:solidFill>
                  <a:schemeClr val="lt1"/>
                </a:solidFill>
                <a:latin typeface="+mn-lt"/>
                <a:ea typeface="+mn-ea"/>
                <a:cs typeface="+mn-cs"/>
              </a:defRPr>
            </a:lvl7pPr>
            <a:lvl8pPr marL="3429000" indent="-228600" algn="l" rtl="0" eaLnBrk="0" fontAlgn="base" hangingPunct="0">
              <a:spcBef>
                <a:spcPct val="20000"/>
              </a:spcBef>
              <a:spcAft>
                <a:spcPct val="0"/>
              </a:spcAft>
              <a:buChar char="»"/>
              <a:defRPr sz="2000">
                <a:solidFill>
                  <a:schemeClr val="lt1"/>
                </a:solidFill>
                <a:latin typeface="+mn-lt"/>
                <a:ea typeface="+mn-ea"/>
                <a:cs typeface="+mn-cs"/>
              </a:defRPr>
            </a:lvl8pPr>
            <a:lvl9pPr marL="3886200" indent="-228600" algn="l" rtl="0" eaLnBrk="0" fontAlgn="base" hangingPunct="0">
              <a:spcBef>
                <a:spcPct val="20000"/>
              </a:spcBef>
              <a:spcAft>
                <a:spcPct val="0"/>
              </a:spcAft>
              <a:buChar char="»"/>
              <a:defRPr sz="2000">
                <a:solidFill>
                  <a:schemeClr val="lt1"/>
                </a:solidFill>
                <a:latin typeface="+mn-lt"/>
                <a:ea typeface="+mn-ea"/>
                <a:cs typeface="+mn-cs"/>
              </a:defRPr>
            </a:lvl9pPr>
          </a:lstStyle>
          <a:p>
            <a:pPr marL="0" indent="0" algn="ctr">
              <a:buFontTx/>
              <a:buNone/>
            </a:pPr>
            <a:r>
              <a:rPr lang="en-US" sz="1100" b="1" kern="0" dirty="0" smtClean="0">
                <a:solidFill>
                  <a:schemeClr val="tx1"/>
                </a:solidFill>
              </a:rPr>
              <a:t>World Bank</a:t>
            </a:r>
            <a:endParaRPr lang="en-GB" sz="1100" b="1" kern="0" dirty="0">
              <a:solidFill>
                <a:schemeClr val="tx1"/>
              </a:solidFill>
            </a:endParaRPr>
          </a:p>
        </p:txBody>
      </p:sp>
    </p:spTree>
    <p:extLst>
      <p:ext uri="{BB962C8B-B14F-4D97-AF65-F5344CB8AC3E}">
        <p14:creationId xmlns:p14="http://schemas.microsoft.com/office/powerpoint/2010/main" val="62500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6" grpId="0" animBg="1"/>
      <p:bldP spid="17" grpId="0" animBg="1"/>
      <p:bldP spid="18" grpId="0" animBg="1"/>
      <p:bldP spid="19" grpId="0" animBg="1"/>
      <p:bldP spid="21"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solidFill>
                  <a:srgbClr val="FF0000"/>
                </a:solidFill>
                <a:latin typeface="Calibri" pitchFamily="34" charset="0"/>
                <a:cs typeface="Calibri" pitchFamily="34" charset="0"/>
              </a:rPr>
              <a:t>The performance of the funds</a:t>
            </a:r>
            <a:endParaRPr lang="en-GB" b="1" dirty="0">
              <a:solidFill>
                <a:srgbClr val="FF0000"/>
              </a:solidFill>
              <a:latin typeface="Calibri" pitchFamily="34" charset="0"/>
              <a:cs typeface="Calibri" pitchFamily="34" charset="0"/>
            </a:endParaRPr>
          </a:p>
        </p:txBody>
      </p:sp>
      <p:sp>
        <p:nvSpPr>
          <p:cNvPr id="3" name="Content Placeholder 2"/>
          <p:cNvSpPr>
            <a:spLocks noGrp="1"/>
          </p:cNvSpPr>
          <p:nvPr>
            <p:ph idx="1"/>
          </p:nvPr>
        </p:nvSpPr>
        <p:spPr/>
        <p:txBody>
          <a:bodyPr/>
          <a:lstStyle/>
          <a:p>
            <a:pPr marL="0" indent="0">
              <a:buNone/>
            </a:pPr>
            <a:endParaRPr lang="en-US" sz="30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340768"/>
            <a:ext cx="3913448" cy="2604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5616" y="2492896"/>
            <a:ext cx="3168352" cy="477054"/>
          </a:xfrm>
          <a:prstGeom prst="rect">
            <a:avLst/>
          </a:prstGeom>
        </p:spPr>
        <p:txBody>
          <a:bodyPr wrap="square">
            <a:spAutoFit/>
          </a:bodyPr>
          <a:lstStyle/>
          <a:p>
            <a:r>
              <a:rPr lang="en-US" sz="2500" b="1" dirty="0" smtClean="0">
                <a:solidFill>
                  <a:schemeClr val="bg1"/>
                </a:solidFill>
                <a:latin typeface="Calibri" pitchFamily="34" charset="0"/>
                <a:cs typeface="Calibri" pitchFamily="34" charset="0"/>
              </a:rPr>
              <a:t>Global </a:t>
            </a:r>
            <a:r>
              <a:rPr lang="en-US" sz="2500" b="1" dirty="0">
                <a:solidFill>
                  <a:schemeClr val="bg1"/>
                </a:solidFill>
                <a:latin typeface="Calibri" pitchFamily="34" charset="0"/>
                <a:cs typeface="Calibri" pitchFamily="34" charset="0"/>
              </a:rPr>
              <a:t>Accountability</a:t>
            </a:r>
          </a:p>
        </p:txBody>
      </p:sp>
      <p:pic>
        <p:nvPicPr>
          <p:cNvPr id="1028" name="Picture 4" descr="http://www.whicheb5.com/blog/wp-content/uploads/2012/10/EB-5-Visa-Program-%E2%80%93-Possible-Conflict-of-Interest.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008" y="1340769"/>
            <a:ext cx="4176463" cy="259228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752528" y="5230941"/>
            <a:ext cx="4572000" cy="369332"/>
          </a:xfrm>
          <a:prstGeom prst="rect">
            <a:avLst/>
          </a:prstGeom>
        </p:spPr>
        <p:txBody>
          <a:bodyPr>
            <a:spAutoFit/>
          </a:bodyPr>
          <a:lstStyle/>
          <a:p>
            <a:pPr>
              <a:buFont typeface="Wingdings" pitchFamily="2" charset="2"/>
              <a:buChar char="v"/>
            </a:pPr>
            <a:r>
              <a:rPr lang="en-US" dirty="0" smtClean="0"/>
              <a:t>Complaints </a:t>
            </a:r>
            <a:r>
              <a:rPr lang="en-US" dirty="0"/>
              <a:t>Mechanisms</a:t>
            </a:r>
            <a:endParaRPr lang="en-GB" dirty="0"/>
          </a:p>
        </p:txBody>
      </p:sp>
      <p:pic>
        <p:nvPicPr>
          <p:cNvPr id="1030" name="Picture 6" descr="See full siz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933056"/>
            <a:ext cx="3913448" cy="28722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71600" y="5157192"/>
            <a:ext cx="3464538" cy="477054"/>
          </a:xfrm>
          <a:prstGeom prst="rect">
            <a:avLst/>
          </a:prstGeom>
        </p:spPr>
        <p:txBody>
          <a:bodyPr wrap="none">
            <a:spAutoFit/>
          </a:bodyPr>
          <a:lstStyle/>
          <a:p>
            <a:r>
              <a:rPr lang="en-US" sz="2500" b="1" dirty="0">
                <a:solidFill>
                  <a:schemeClr val="bg1"/>
                </a:solidFill>
                <a:latin typeface="Calibri" pitchFamily="34" charset="0"/>
                <a:cs typeface="Calibri" pitchFamily="34" charset="0"/>
              </a:rPr>
              <a:t>Project Cycle Monitoring</a:t>
            </a: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50024" y="3933056"/>
            <a:ext cx="4151447" cy="285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4" descr="http://www.whicheb5.com/blog/wp-content/uploads/2012/10/EB-5-Visa-Program-%E2%80%93-Possible-Conflict-of-Interest.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8831" y="1325896"/>
            <a:ext cx="4303649" cy="267123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3847" y="3918184"/>
            <a:ext cx="4277870" cy="2939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flipV="1">
            <a:off x="611560" y="3945657"/>
            <a:ext cx="8280157" cy="51470"/>
          </a:xfrm>
          <a:prstGeom prst="line">
            <a:avLst/>
          </a:prstGeom>
          <a:ln w="127000"/>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3081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7"/>
                                        </p:tgtEl>
                                      </p:cBhvr>
                                    </p:animEffect>
                                    <p:animScale>
                                      <p:cBhvr>
                                        <p:cTn id="10" dur="250" autoRev="1" fill="hold"/>
                                        <p:tgtEl>
                                          <p:spTgt spid="17"/>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nodeType="clickEffect">
                                  <p:stCondLst>
                                    <p:cond delay="0"/>
                                  </p:stCondLst>
                                  <p:childTnLst>
                                    <p:animEffect transition="out" filter="fade">
                                      <p:cBhvr>
                                        <p:cTn id="19" dur="500" tmFilter="0, 0; .2, .5; .8, .5; 1, 0"/>
                                        <p:tgtEl>
                                          <p:spTgt spid="19"/>
                                        </p:tgtEl>
                                      </p:cBhvr>
                                    </p:animEffect>
                                    <p:animScale>
                                      <p:cBhvr>
                                        <p:cTn id="20"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1759</TotalTime>
  <Words>2060</Words>
  <Application>Microsoft Office PowerPoint</Application>
  <PresentationFormat>On-screen Show (4:3)</PresentationFormat>
  <Paragraphs>145</Paragraphs>
  <Slides>10</Slides>
  <Notes>9</Notes>
  <HiddenSlides>0</HiddenSlides>
  <MMClips>0</MMClip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Default Design</vt:lpstr>
      <vt:lpstr>1_Default Design</vt:lpstr>
      <vt:lpstr>THE MEXICO CLIMATE FINANCE INTEGRITY TALKS  Talk 1: Corruption Risks in Climate Finance – An introduction  </vt:lpstr>
      <vt:lpstr>Contents </vt:lpstr>
      <vt:lpstr>We know about the scale of the climate challenge</vt:lpstr>
      <vt:lpstr>We know the volume of finance is huge and growing</vt:lpstr>
      <vt:lpstr>We know that recipient countries face significant corruption challenges </vt:lpstr>
      <vt:lpstr>PowerPoint Presentation</vt:lpstr>
      <vt:lpstr>Safeguarding Climate Finance against corruption</vt:lpstr>
      <vt:lpstr>What is a climate fund?</vt:lpstr>
      <vt:lpstr>The performance of the funds</vt:lpstr>
      <vt:lpstr>PowerPoint Presentation</vt:lpstr>
    </vt:vector>
  </TitlesOfParts>
  <Company>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Doris Basler</dc:creator>
  <cp:lastModifiedBy>Lisa Elges</cp:lastModifiedBy>
  <cp:revision>137</cp:revision>
  <cp:lastPrinted>2013-04-25T09:47:38Z</cp:lastPrinted>
  <dcterms:created xsi:type="dcterms:W3CDTF">2012-10-29T15:52:39Z</dcterms:created>
  <dcterms:modified xsi:type="dcterms:W3CDTF">2013-05-17T15:00:55Z</dcterms:modified>
</cp:coreProperties>
</file>