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9" r:id="rId4"/>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7" d="100"/>
          <a:sy n="47" d="100"/>
        </p:scale>
        <p:origin x="-1349"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SV"/>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FE5DE0-4012-4430-A24F-2CD63C98E67A}" type="datetimeFigureOut">
              <a:rPr lang="es-SV" smtClean="0"/>
              <a:pPr/>
              <a:t>16/05/2013</a:t>
            </a:fld>
            <a:endParaRPr lang="es-SV"/>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SV"/>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SV"/>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4AC076-C3EB-4AC6-BE4A-C44D07DB8205}" type="slidenum">
              <a:rPr lang="es-SV" smtClean="0"/>
              <a:pPr/>
              <a:t>‹Nº›</a:t>
            </a:fld>
            <a:endParaRPr lang="es-SV"/>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SV" dirty="0"/>
          </a:p>
        </p:txBody>
      </p:sp>
      <p:sp>
        <p:nvSpPr>
          <p:cNvPr id="4" name="3 Marcador de número de diapositiva"/>
          <p:cNvSpPr>
            <a:spLocks noGrp="1"/>
          </p:cNvSpPr>
          <p:nvPr>
            <p:ph type="sldNum" sz="quarter" idx="10"/>
          </p:nvPr>
        </p:nvSpPr>
        <p:spPr/>
        <p:txBody>
          <a:bodyPr/>
          <a:lstStyle/>
          <a:p>
            <a:fld id="{EA4AC076-C3EB-4AC6-BE4A-C44D07DB8205}" type="slidenum">
              <a:rPr lang="es-SV" smtClean="0"/>
              <a:pPr/>
              <a:t>1</a:t>
            </a:fld>
            <a:endParaRPr lang="es-SV"/>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1FC62E5B-83D2-4C28-93E6-DC337FF55BC1}" type="slidenum">
              <a:rPr lang="es-ES" smtClean="0"/>
              <a:pPr/>
              <a:t>2</a:t>
            </a:fld>
            <a:endParaRPr lang="es-E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marL="228600" indent="-228600" eaLnBrk="1" hangingPunct="1">
              <a:buFontTx/>
              <a:buAutoNum type="arabicPeriod"/>
            </a:pPr>
            <a:r>
              <a:rPr lang="en-US" sz="1000" smtClean="0"/>
              <a:t>The concession model ‘open up’ or allows for the recognition of a collective entity in large forest areas.  The new legal framework in support of the model required the existence of a collective entity with legal recognition, to substitute the industrial firms previously playing this role </a:t>
            </a:r>
          </a:p>
          <a:p>
            <a:pPr marL="228600" indent="-228600" eaLnBrk="1" hangingPunct="1">
              <a:buFontTx/>
              <a:buAutoNum type="arabicPeriod"/>
            </a:pPr>
            <a:r>
              <a:rPr lang="en-US" sz="1000" smtClean="0"/>
              <a:t>While other concessionaires chose the figure of civil association or society, Carmelita concessionaire members organized into a cooperative. In this community, through this collective entity, individual use rights around NTFP, hunting and fishing were recognized though not formally regulated. The collective entity that holds the concession right becomes the allocator and manager of those rights.  However, in reality NTFP, agriculture and pasture activities are still managed under </a:t>
            </a:r>
            <a:r>
              <a:rPr lang="en-US" sz="1000" i="1" smtClean="0"/>
              <a:t>de facto </a:t>
            </a:r>
            <a:r>
              <a:rPr lang="en-US" sz="1000" smtClean="0"/>
              <a:t>agreements (shown in green). </a:t>
            </a:r>
          </a:p>
          <a:p>
            <a:pPr marL="228600" indent="-228600" eaLnBrk="1" hangingPunct="1">
              <a:buFontTx/>
              <a:buAutoNum type="arabicPeriod"/>
            </a:pPr>
            <a:r>
              <a:rPr lang="en-US" sz="1000" smtClean="0"/>
              <a:t>With the new concessionaire organization established a relationship emerges based on membership status.  This relationship is important taking into account that the transference of decision making rights from the state to the collective granted exclusive rights to the members of concessionaire organizations. </a:t>
            </a:r>
            <a:r>
              <a:rPr lang="en-US" sz="1000" i="1" smtClean="0"/>
              <a:t>(1) the concession served as an ‘umbrella’ for legitimizing, but not formalizing all of the forest related activities, except timber harvest.  In part due to the fact that except from gum, NTFP’s are not yet legally regulated</a:t>
            </a:r>
          </a:p>
          <a:p>
            <a:pPr marL="228600" indent="-228600" eaLnBrk="1" hangingPunct="1">
              <a:buFontTx/>
              <a:buAutoNum type="arabicPeriod"/>
            </a:pPr>
            <a:r>
              <a:rPr lang="en-US" sz="1000" smtClean="0"/>
              <a:t>First, it shows the evolution from </a:t>
            </a:r>
            <a:r>
              <a:rPr lang="en-US" sz="1000" i="1" smtClean="0"/>
              <a:t>de facto </a:t>
            </a:r>
            <a:r>
              <a:rPr lang="en-US" sz="1000" smtClean="0"/>
              <a:t>individual rights of access, use and  extraction, that were informal which, through the process of establishing the concession were brought under collective control.   Second, it evidences the transference of decision making rights from the state to the concessionaire organization.  A series of conflicts emerge from both changes.</a:t>
            </a:r>
          </a:p>
          <a:p>
            <a:pPr marL="228600" indent="-228600" eaLnBrk="1" hangingPunct="1">
              <a:buFontTx/>
              <a:buAutoNum type="arabicPeriod"/>
            </a:pPr>
            <a:r>
              <a:rPr lang="en-US" sz="1000" smtClean="0"/>
              <a:t>Forma or </a:t>
            </a:r>
            <a:r>
              <a:rPr lang="en-US" sz="1000" i="1" smtClean="0"/>
              <a:t>de jure regulation </a:t>
            </a:r>
            <a:r>
              <a:rPr lang="en-US" sz="1000" smtClean="0"/>
              <a:t>was developed for the commercially valuable resources, mainly timber and gum, but without taking into consideration their relationship to other forest resources, much less the implications for sustainable management. No thought was given to the ways in which user rights of one group would affect those of others.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8A94C1CD-578D-46AE-8E39-BBD84BE2465A}" type="slidenum">
              <a:rPr lang="es-ES" smtClean="0"/>
              <a:pPr/>
              <a:t>3</a:t>
            </a:fld>
            <a:endParaRPr lang="es-E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buFontTx/>
              <a:buChar char="•"/>
            </a:pPr>
            <a:r>
              <a:rPr lang="en-US" smtClean="0"/>
              <a:t>Concessionaire members are not resident in the MUZ.</a:t>
            </a:r>
          </a:p>
          <a:p>
            <a:pPr eaLnBrk="1" hangingPunct="1">
              <a:buFontTx/>
              <a:buChar char="•"/>
            </a:pPr>
            <a:r>
              <a:rPr lang="en-US" smtClean="0"/>
              <a:t>The community concession of Arbol Verde was attained through collective action, under the new legal framework that allowed members of communities to organize and form the civil association of Arbol verde, to have decision making rights in this concession. Without the concession, Arbol Verde would not have had access to the usufruct or management rights of timber and non-timber resources</a:t>
            </a:r>
          </a:p>
          <a:p>
            <a:pPr eaLnBrk="1" hangingPunct="1">
              <a:buFontTx/>
              <a:buChar char="•"/>
            </a:pPr>
            <a:r>
              <a:rPr lang="en-US" smtClean="0"/>
              <a:t>Since Arbol Verde organized and has taken legal ‘possession’ of the concession area, the open-access conditions that favored illegal activities including logging and archaeological looting have been significantly reduced </a:t>
            </a:r>
          </a:p>
          <a:p>
            <a:pPr eaLnBrk="1" hangingPunct="1">
              <a:buFontTx/>
              <a:buChar char="•"/>
            </a:pPr>
            <a:r>
              <a:rPr lang="en-US" smtClean="0"/>
              <a:t>Another significant difference in the case of Arbol Verde is that other traditional users, not belonging to this concessionaire organization, which previously extracted NTFPs under </a:t>
            </a:r>
            <a:r>
              <a:rPr lang="en-US" i="1" smtClean="0"/>
              <a:t>de facto </a:t>
            </a:r>
            <a:r>
              <a:rPr lang="en-US" smtClean="0"/>
              <a:t>agreements in this area have lost their claims.  This is particularly relevant especially over commercially valuable resources such as gum and xate-palm. </a:t>
            </a:r>
          </a:p>
          <a:p>
            <a:pPr eaLnBrk="1" hangingPunct="1">
              <a:buFontTx/>
              <a:buChar char="•"/>
            </a:pPr>
            <a:endParaRPr lang="en-US" smtClean="0"/>
          </a:p>
          <a:p>
            <a:pPr eaLnBrk="1" hangingPunct="1"/>
            <a:r>
              <a:rPr lang="en-US" smtClean="0"/>
              <a:t>The reforms actively promoted the creation of collective entities, by requiring organized collectively to obtain legally recognition as a prerequisite for becoming the new holders of those rights.  The cooperative Carmelita and the Association Arbol Verde became the principle vehicle and receptor of these rights. </a:t>
            </a:r>
            <a:r>
              <a:rPr lang="en-US" b="1" smtClean="0"/>
              <a:t>Collective property regimes are frequently found in forested landscapes</a:t>
            </a:r>
          </a:p>
          <a:p>
            <a:r>
              <a:rPr lang="en-US" b="1" smtClean="0"/>
              <a:t>Existence of social relations and institutions that govern access to and use of land and natural resources (difference with agricultural reform)</a:t>
            </a:r>
          </a:p>
          <a:p>
            <a:endParaRPr lang="en-US" b="1" smtClean="0"/>
          </a:p>
          <a:p>
            <a:r>
              <a:rPr lang="en-US" smtClean="0"/>
              <a:t>Relationship between the individual residents and the new collective entity are important when looking into representation and accountability issues.  This is highly complex and differs among the two different concessions organization.  Carmelita struggles to incorporate all community residents within the collective, enhancing participation and promoting distribution of benefits not only through the creation of jobs but also increasing cooperative investments at the collective level such as in promoting education.  In the case of Arbol Verde the relationship between the collective entity and the nine communities diffuses given that this organization is only one of the many existing in the communities represented.</a:t>
            </a:r>
          </a:p>
          <a:p>
            <a:pPr eaLnBrk="1" hangingPunct="1"/>
            <a:endParaRPr lang="en-US" b="1" smtClean="0"/>
          </a:p>
          <a:p>
            <a:pPr eaLnBrk="1" hangingPunct="1">
              <a:lnSpc>
                <a:spcPct val="80000"/>
              </a:lnSpc>
            </a:pPr>
            <a:endParaRPr lang="en-US" b="1" smtClean="0"/>
          </a:p>
          <a:p>
            <a:pPr eaLnBrk="1" hangingPunct="1">
              <a:buFontTx/>
              <a:buChar char="•"/>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p>
            <a:fld id="{FC62F184-AD37-49A7-B61C-5A7FD81B6605}" type="datetimeFigureOut">
              <a:rPr lang="es-SV" smtClean="0"/>
              <a:pPr/>
              <a:t>16/05/2013</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2743ED91-7BD2-41B5-A822-B5E5F3188932}" type="slidenum">
              <a:rPr lang="es-SV" smtClean="0"/>
              <a:pPr/>
              <a:t>‹Nº›</a:t>
            </a:fld>
            <a:endParaRPr lang="es-S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FC62F184-AD37-49A7-B61C-5A7FD81B6605}" type="datetimeFigureOut">
              <a:rPr lang="es-SV" smtClean="0"/>
              <a:pPr/>
              <a:t>16/05/2013</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2743ED91-7BD2-41B5-A822-B5E5F3188932}" type="slidenum">
              <a:rPr lang="es-SV" smtClean="0"/>
              <a:pPr/>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FC62F184-AD37-49A7-B61C-5A7FD81B6605}" type="datetimeFigureOut">
              <a:rPr lang="es-SV" smtClean="0"/>
              <a:pPr/>
              <a:t>16/05/2013</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2743ED91-7BD2-41B5-A822-B5E5F3188932}" type="slidenum">
              <a:rPr lang="es-SV" smtClean="0"/>
              <a:pPr/>
              <a:t>‹Nº›</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FC62F184-AD37-49A7-B61C-5A7FD81B6605}" type="datetimeFigureOut">
              <a:rPr lang="es-SV" smtClean="0"/>
              <a:pPr/>
              <a:t>16/05/2013</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2743ED91-7BD2-41B5-A822-B5E5F3188932}" type="slidenum">
              <a:rPr lang="es-SV" smtClean="0"/>
              <a:pPr/>
              <a:t>‹Nº›</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C62F184-AD37-49A7-B61C-5A7FD81B6605}" type="datetimeFigureOut">
              <a:rPr lang="es-SV" smtClean="0"/>
              <a:pPr/>
              <a:t>16/05/2013</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2743ED91-7BD2-41B5-A822-B5E5F3188932}" type="slidenum">
              <a:rPr lang="es-SV" smtClean="0"/>
              <a:pPr/>
              <a:t>‹Nº›</a:t>
            </a:fld>
            <a:endParaRPr lang="es-S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fecha"/>
          <p:cNvSpPr>
            <a:spLocks noGrp="1"/>
          </p:cNvSpPr>
          <p:nvPr>
            <p:ph type="dt" sz="half" idx="10"/>
          </p:nvPr>
        </p:nvSpPr>
        <p:spPr/>
        <p:txBody>
          <a:bodyPr/>
          <a:lstStyle/>
          <a:p>
            <a:fld id="{FC62F184-AD37-49A7-B61C-5A7FD81B6605}" type="datetimeFigureOut">
              <a:rPr lang="es-SV" smtClean="0"/>
              <a:pPr/>
              <a:t>16/05/2013</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2743ED91-7BD2-41B5-A822-B5E5F3188932}" type="slidenum">
              <a:rPr lang="es-SV" smtClean="0"/>
              <a:pPr/>
              <a:t>‹Nº›</a:t>
            </a:fld>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6 Marcador de fecha"/>
          <p:cNvSpPr>
            <a:spLocks noGrp="1"/>
          </p:cNvSpPr>
          <p:nvPr>
            <p:ph type="dt" sz="half" idx="10"/>
          </p:nvPr>
        </p:nvSpPr>
        <p:spPr/>
        <p:txBody>
          <a:bodyPr/>
          <a:lstStyle/>
          <a:p>
            <a:fld id="{FC62F184-AD37-49A7-B61C-5A7FD81B6605}" type="datetimeFigureOut">
              <a:rPr lang="es-SV" smtClean="0"/>
              <a:pPr/>
              <a:t>16/05/2013</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2743ED91-7BD2-41B5-A822-B5E5F3188932}" type="slidenum">
              <a:rPr lang="es-SV" smtClean="0"/>
              <a:pPr/>
              <a:t>‹Nº›</a:t>
            </a:fld>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fecha"/>
          <p:cNvSpPr>
            <a:spLocks noGrp="1"/>
          </p:cNvSpPr>
          <p:nvPr>
            <p:ph type="dt" sz="half" idx="10"/>
          </p:nvPr>
        </p:nvSpPr>
        <p:spPr/>
        <p:txBody>
          <a:bodyPr/>
          <a:lstStyle/>
          <a:p>
            <a:fld id="{FC62F184-AD37-49A7-B61C-5A7FD81B6605}" type="datetimeFigureOut">
              <a:rPr lang="es-SV" smtClean="0"/>
              <a:pPr/>
              <a:t>16/05/2013</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2743ED91-7BD2-41B5-A822-B5E5F3188932}" type="slidenum">
              <a:rPr lang="es-SV" smtClean="0"/>
              <a:pPr/>
              <a:t>‹Nº›</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C62F184-AD37-49A7-B61C-5A7FD81B6605}" type="datetimeFigureOut">
              <a:rPr lang="es-SV" smtClean="0"/>
              <a:pPr/>
              <a:t>16/05/2013</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2743ED91-7BD2-41B5-A822-B5E5F3188932}" type="slidenum">
              <a:rPr lang="es-SV" smtClean="0"/>
              <a:pPr/>
              <a:t>‹Nº›</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C62F184-AD37-49A7-B61C-5A7FD81B6605}" type="datetimeFigureOut">
              <a:rPr lang="es-SV" smtClean="0"/>
              <a:pPr/>
              <a:t>16/05/2013</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2743ED91-7BD2-41B5-A822-B5E5F3188932}" type="slidenum">
              <a:rPr lang="es-SV" smtClean="0"/>
              <a:pPr/>
              <a:t>‹Nº›</a:t>
            </a:fld>
            <a:endParaRPr lang="es-S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C62F184-AD37-49A7-B61C-5A7FD81B6605}" type="datetimeFigureOut">
              <a:rPr lang="es-SV" smtClean="0"/>
              <a:pPr/>
              <a:t>16/05/2013</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2743ED91-7BD2-41B5-A822-B5E5F3188932}" type="slidenum">
              <a:rPr lang="es-SV" smtClean="0"/>
              <a:pPr/>
              <a:t>‹Nº›</a:t>
            </a:fld>
            <a:endParaRPr lang="es-S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62F184-AD37-49A7-B61C-5A7FD81B6605}" type="datetimeFigureOut">
              <a:rPr lang="es-SV" smtClean="0"/>
              <a:pPr/>
              <a:t>16/05/2013</a:t>
            </a:fld>
            <a:endParaRPr lang="es-SV"/>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43ED91-7BD2-41B5-A822-B5E5F3188932}" type="slidenum">
              <a:rPr lang="es-SV" smtClean="0"/>
              <a:pPr/>
              <a:t>‹Nº›</a:t>
            </a:fld>
            <a:endParaRPr lang="es-S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subTitle" idx="1"/>
          </p:nvPr>
        </p:nvSpPr>
        <p:spPr>
          <a:xfrm>
            <a:off x="395536" y="332656"/>
            <a:ext cx="3528392" cy="3312368"/>
          </a:xfrm>
        </p:spPr>
        <p:txBody>
          <a:bodyPr>
            <a:normAutofit lnSpcReduction="10000"/>
          </a:bodyPr>
          <a:lstStyle/>
          <a:p>
            <a:endParaRPr lang="es-SV" dirty="0" smtClean="0">
              <a:solidFill>
                <a:schemeClr val="tx1"/>
              </a:solidFill>
            </a:endParaRPr>
          </a:p>
          <a:p>
            <a:r>
              <a:rPr lang="es-SV" b="1" i="1" dirty="0" smtClean="0">
                <a:solidFill>
                  <a:schemeClr val="tx1"/>
                </a:solidFill>
              </a:rPr>
              <a:t>Gobernanza</a:t>
            </a:r>
            <a:r>
              <a:rPr lang="es-SV" i="1" dirty="0" smtClean="0">
                <a:solidFill>
                  <a:schemeClr val="tx1"/>
                </a:solidFill>
              </a:rPr>
              <a:t> sobre los Bosques </a:t>
            </a:r>
            <a:r>
              <a:rPr lang="es-SV" i="1" dirty="0" smtClean="0">
                <a:solidFill>
                  <a:schemeClr val="tx1"/>
                </a:solidFill>
              </a:rPr>
              <a:t>:  Se basa en  ¨La Canasta de Derechos¨ </a:t>
            </a:r>
            <a:r>
              <a:rPr lang="es-SV" i="1" dirty="0" smtClean="0">
                <a:solidFill>
                  <a:schemeClr val="tx1"/>
                </a:solidFill>
              </a:rPr>
              <a:t>y Reglas de </a:t>
            </a:r>
            <a:r>
              <a:rPr lang="es-SV" i="1" dirty="0" smtClean="0">
                <a:solidFill>
                  <a:schemeClr val="tx1"/>
                </a:solidFill>
              </a:rPr>
              <a:t>Juego</a:t>
            </a:r>
            <a:endParaRPr lang="es-SV" i="1" dirty="0">
              <a:solidFill>
                <a:schemeClr val="tx1"/>
              </a:solidFill>
            </a:endParaRPr>
          </a:p>
        </p:txBody>
      </p:sp>
      <p:pic>
        <p:nvPicPr>
          <p:cNvPr id="5" name="Picture 5" descr="DSC00880"/>
          <p:cNvPicPr>
            <a:picLocks noChangeAspect="1" noChangeArrowheads="1"/>
          </p:cNvPicPr>
          <p:nvPr/>
        </p:nvPicPr>
        <p:blipFill>
          <a:blip r:embed="rId3" cstate="print"/>
          <a:srcRect/>
          <a:stretch>
            <a:fillRect/>
          </a:stretch>
        </p:blipFill>
        <p:spPr bwMode="auto">
          <a:xfrm>
            <a:off x="827584" y="4077072"/>
            <a:ext cx="2592586" cy="1874019"/>
          </a:xfrm>
          <a:prstGeom prst="rect">
            <a:avLst/>
          </a:prstGeom>
          <a:noFill/>
          <a:ln w="25400">
            <a:solidFill>
              <a:srgbClr val="009900"/>
            </a:solidFill>
            <a:miter lim="800000"/>
            <a:headEnd/>
            <a:tailEnd/>
          </a:ln>
        </p:spPr>
      </p:pic>
      <p:pic>
        <p:nvPicPr>
          <p:cNvPr id="7" name="Picture 7" descr="DSC06059"/>
          <p:cNvPicPr>
            <a:picLocks noChangeAspect="1" noChangeArrowheads="1"/>
          </p:cNvPicPr>
          <p:nvPr/>
        </p:nvPicPr>
        <p:blipFill>
          <a:blip r:embed="rId4" cstate="print"/>
          <a:srcRect/>
          <a:stretch>
            <a:fillRect/>
          </a:stretch>
        </p:blipFill>
        <p:spPr bwMode="auto">
          <a:xfrm>
            <a:off x="5292080" y="692696"/>
            <a:ext cx="3024336" cy="2448272"/>
          </a:xfrm>
          <a:prstGeom prst="rect">
            <a:avLst/>
          </a:prstGeom>
          <a:noFill/>
          <a:ln w="28575">
            <a:solidFill>
              <a:srgbClr val="008000"/>
            </a:solidFill>
            <a:miter lim="800000"/>
            <a:headEnd/>
            <a:tailEnd/>
          </a:ln>
        </p:spPr>
      </p:pic>
      <p:sp>
        <p:nvSpPr>
          <p:cNvPr id="6" name="5 CuadroTexto"/>
          <p:cNvSpPr txBox="1"/>
          <p:nvPr/>
        </p:nvSpPr>
        <p:spPr>
          <a:xfrm>
            <a:off x="4644008" y="3861048"/>
            <a:ext cx="3384376" cy="2769989"/>
          </a:xfrm>
          <a:prstGeom prst="rect">
            <a:avLst/>
          </a:prstGeom>
          <a:noFill/>
        </p:spPr>
        <p:txBody>
          <a:bodyPr wrap="square" rtlCol="0">
            <a:spAutoFit/>
          </a:bodyPr>
          <a:lstStyle/>
          <a:p>
            <a:pPr algn="ctr"/>
            <a:r>
              <a:rPr lang="es-SV" sz="2800" dirty="0" smtClean="0"/>
              <a:t>Evento</a:t>
            </a:r>
            <a:r>
              <a:rPr lang="es-SV" sz="2800" b="1" dirty="0" smtClean="0"/>
              <a:t> </a:t>
            </a:r>
          </a:p>
          <a:p>
            <a:r>
              <a:rPr lang="es-SV" sz="2800" b="1" dirty="0" smtClean="0"/>
              <a:t>Gobernanza Forestal en América Latina </a:t>
            </a:r>
          </a:p>
          <a:p>
            <a:endParaRPr lang="es-SV" dirty="0" smtClean="0"/>
          </a:p>
          <a:p>
            <a:pPr algn="ctr"/>
            <a:r>
              <a:rPr lang="es-SV" dirty="0" smtClean="0"/>
              <a:t>Transparencia México </a:t>
            </a:r>
          </a:p>
          <a:p>
            <a:pPr algn="ctr"/>
            <a:r>
              <a:rPr lang="es-SV" dirty="0" smtClean="0"/>
              <a:t>               Y </a:t>
            </a:r>
          </a:p>
          <a:p>
            <a:pPr algn="ctr"/>
            <a:r>
              <a:rPr lang="es-SV" dirty="0" smtClean="0"/>
              <a:t> Consejo Civil Mexicano para la Silvicultura Sostenible </a:t>
            </a:r>
            <a:endParaRPr lang="es-SV"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971600" y="414338"/>
            <a:ext cx="7712025" cy="1143000"/>
          </a:xfrm>
        </p:spPr>
        <p:txBody>
          <a:bodyPr>
            <a:normAutofit/>
          </a:bodyPr>
          <a:lstStyle/>
          <a:p>
            <a:pPr eaLnBrk="1" hangingPunct="1"/>
            <a:r>
              <a:rPr lang="en-US" sz="3200" b="1" dirty="0" err="1" smtClean="0">
                <a:solidFill>
                  <a:schemeClr val="tx1"/>
                </a:solidFill>
              </a:rPr>
              <a:t>Distribución</a:t>
            </a:r>
            <a:r>
              <a:rPr lang="en-US" sz="3200" b="1" dirty="0" smtClean="0">
                <a:solidFill>
                  <a:schemeClr val="tx1"/>
                </a:solidFill>
              </a:rPr>
              <a:t> de la ´</a:t>
            </a:r>
            <a:r>
              <a:rPr lang="en-US" sz="3200" b="1" dirty="0" err="1" smtClean="0">
                <a:solidFill>
                  <a:schemeClr val="tx1"/>
                </a:solidFill>
              </a:rPr>
              <a:t>Canasta´de</a:t>
            </a:r>
            <a:r>
              <a:rPr lang="en-US" sz="3200" b="1" dirty="0" smtClean="0">
                <a:solidFill>
                  <a:schemeClr val="tx1"/>
                </a:solidFill>
              </a:rPr>
              <a:t> </a:t>
            </a:r>
            <a:r>
              <a:rPr lang="en-US" sz="3200" b="1" dirty="0" err="1" smtClean="0">
                <a:solidFill>
                  <a:schemeClr val="tx1"/>
                </a:solidFill>
              </a:rPr>
              <a:t>Derechos</a:t>
            </a:r>
            <a:r>
              <a:rPr lang="en-US" sz="3200" b="1" dirty="0" smtClean="0">
                <a:solidFill>
                  <a:schemeClr val="tx1"/>
                </a:solidFill>
              </a:rPr>
              <a:t> de los </a:t>
            </a:r>
            <a:r>
              <a:rPr lang="en-US" sz="3200" b="1" dirty="0" err="1" smtClean="0">
                <a:solidFill>
                  <a:schemeClr val="tx1"/>
                </a:solidFill>
              </a:rPr>
              <a:t>Regimenes</a:t>
            </a:r>
            <a:r>
              <a:rPr lang="en-US" sz="3200" b="1" dirty="0" smtClean="0">
                <a:solidFill>
                  <a:schemeClr val="tx1"/>
                </a:solidFill>
              </a:rPr>
              <a:t> de </a:t>
            </a:r>
            <a:r>
              <a:rPr lang="en-US" sz="3200" b="1" dirty="0" err="1" smtClean="0">
                <a:solidFill>
                  <a:schemeClr val="tx1"/>
                </a:solidFill>
              </a:rPr>
              <a:t>Propiedad</a:t>
            </a:r>
            <a:r>
              <a:rPr lang="en-US" sz="3200" b="1" dirty="0" smtClean="0">
                <a:solidFill>
                  <a:schemeClr val="tx1"/>
                </a:solidFill>
              </a:rPr>
              <a:t> </a:t>
            </a:r>
            <a:r>
              <a:rPr lang="en-US" sz="3200" b="1" dirty="0" err="1" smtClean="0">
                <a:solidFill>
                  <a:schemeClr val="tx1"/>
                </a:solidFill>
              </a:rPr>
              <a:t>Colectiva</a:t>
            </a:r>
            <a:endParaRPr lang="es-ES" sz="3200" dirty="0" smtClean="0">
              <a:solidFill>
                <a:schemeClr val="tx1"/>
              </a:solidFill>
            </a:endParaRPr>
          </a:p>
        </p:txBody>
      </p:sp>
      <p:sp>
        <p:nvSpPr>
          <p:cNvPr id="12291" name="AutoShape 42"/>
          <p:cNvSpPr>
            <a:spLocks noChangeAspect="1" noChangeArrowheads="1" noTextEdit="1"/>
          </p:cNvSpPr>
          <p:nvPr/>
        </p:nvSpPr>
        <p:spPr bwMode="auto">
          <a:xfrm>
            <a:off x="1763713" y="1844675"/>
            <a:ext cx="7164387" cy="4378325"/>
          </a:xfrm>
          <a:prstGeom prst="rect">
            <a:avLst/>
          </a:prstGeom>
          <a:noFill/>
          <a:ln w="9525">
            <a:noFill/>
            <a:miter lim="800000"/>
            <a:headEnd/>
            <a:tailEnd/>
          </a:ln>
        </p:spPr>
        <p:txBody>
          <a:bodyPr/>
          <a:lstStyle/>
          <a:p>
            <a:endParaRPr lang="en-US"/>
          </a:p>
        </p:txBody>
      </p:sp>
      <p:sp>
        <p:nvSpPr>
          <p:cNvPr id="12292" name="Text Box 41"/>
          <p:cNvSpPr txBox="1">
            <a:spLocks noChangeArrowheads="1"/>
          </p:cNvSpPr>
          <p:nvPr/>
        </p:nvSpPr>
        <p:spPr bwMode="auto">
          <a:xfrm>
            <a:off x="3779838" y="5589588"/>
            <a:ext cx="3816350" cy="360362"/>
          </a:xfrm>
          <a:prstGeom prst="rect">
            <a:avLst/>
          </a:prstGeom>
          <a:noFill/>
          <a:ln w="9525">
            <a:noFill/>
            <a:miter lim="800000"/>
            <a:headEnd/>
            <a:tailEnd/>
          </a:ln>
        </p:spPr>
        <p:txBody>
          <a:bodyPr lIns="54864" tIns="27432" rIns="54864" bIns="27432"/>
          <a:lstStyle/>
          <a:p>
            <a:r>
              <a:rPr lang="en-US" sz="1400" b="1">
                <a:solidFill>
                  <a:srgbClr val="000000"/>
                </a:solidFill>
                <a:latin typeface="Arial" charset="0"/>
                <a:cs typeface="Times New Roman" pitchFamily="18" charset="0"/>
              </a:rPr>
              <a:t>Collective</a:t>
            </a:r>
            <a:r>
              <a:rPr lang="es-ES_tradnl" sz="1400" b="1">
                <a:solidFill>
                  <a:srgbClr val="000000"/>
                </a:solidFill>
                <a:latin typeface="Arial" charset="0"/>
                <a:cs typeface="Times New Roman" pitchFamily="18" charset="0"/>
              </a:rPr>
              <a:t>  “</a:t>
            </a:r>
            <a:r>
              <a:rPr lang="es-ES_tradnl" sz="1400" b="1">
                <a:solidFill>
                  <a:srgbClr val="000000"/>
                </a:solidFill>
                <a:cs typeface="Times New Roman" pitchFamily="18" charset="0"/>
              </a:rPr>
              <a:t>Community of Carmelita</a:t>
            </a:r>
            <a:r>
              <a:rPr lang="es-ES_tradnl" sz="1400" b="1">
                <a:solidFill>
                  <a:srgbClr val="000000"/>
                </a:solidFill>
                <a:latin typeface="Arial" charset="0"/>
                <a:cs typeface="Times New Roman" pitchFamily="18" charset="0"/>
              </a:rPr>
              <a:t>”</a:t>
            </a:r>
            <a:endParaRPr lang="es-ES_tradnl" sz="3600">
              <a:latin typeface="Arial" charset="0"/>
            </a:endParaRPr>
          </a:p>
        </p:txBody>
      </p:sp>
      <p:sp>
        <p:nvSpPr>
          <p:cNvPr id="12293" name="Text Box 40"/>
          <p:cNvSpPr txBox="1">
            <a:spLocks noChangeArrowheads="1"/>
          </p:cNvSpPr>
          <p:nvPr/>
        </p:nvSpPr>
        <p:spPr bwMode="auto">
          <a:xfrm>
            <a:off x="1849438" y="4724400"/>
            <a:ext cx="1079500" cy="288925"/>
          </a:xfrm>
          <a:prstGeom prst="rect">
            <a:avLst/>
          </a:prstGeom>
          <a:noFill/>
          <a:ln w="9525">
            <a:noFill/>
            <a:miter lim="800000"/>
            <a:headEnd/>
            <a:tailEnd/>
          </a:ln>
        </p:spPr>
        <p:txBody>
          <a:bodyPr lIns="54864" tIns="27432" rIns="54864" bIns="27432"/>
          <a:lstStyle/>
          <a:p>
            <a:endParaRPr lang="es-GT"/>
          </a:p>
        </p:txBody>
      </p:sp>
      <p:sp>
        <p:nvSpPr>
          <p:cNvPr id="12294" name="Text Box 39"/>
          <p:cNvSpPr txBox="1">
            <a:spLocks noChangeArrowheads="1"/>
          </p:cNvSpPr>
          <p:nvPr/>
        </p:nvSpPr>
        <p:spPr bwMode="auto">
          <a:xfrm>
            <a:off x="827088" y="4941888"/>
            <a:ext cx="1573212" cy="369887"/>
          </a:xfrm>
          <a:prstGeom prst="rect">
            <a:avLst/>
          </a:prstGeom>
          <a:noFill/>
          <a:ln w="9525">
            <a:noFill/>
            <a:miter lim="800000"/>
            <a:headEnd/>
            <a:tailEnd/>
          </a:ln>
        </p:spPr>
        <p:txBody>
          <a:bodyPr lIns="54864" tIns="27432" rIns="54864" bIns="27432"/>
          <a:lstStyle/>
          <a:p>
            <a:pPr algn="r"/>
            <a:r>
              <a:rPr lang="es-ES_tradnl" sz="1400">
                <a:solidFill>
                  <a:srgbClr val="000000"/>
                </a:solidFill>
                <a:latin typeface="Arial" charset="0"/>
                <a:cs typeface="Times New Roman" pitchFamily="18" charset="0"/>
              </a:rPr>
              <a:t>Alienatio</a:t>
            </a:r>
            <a:r>
              <a:rPr lang="es-GT" sz="1400">
                <a:solidFill>
                  <a:srgbClr val="000000"/>
                </a:solidFill>
                <a:latin typeface="Arial" charset="0"/>
                <a:cs typeface="Times New Roman" pitchFamily="18" charset="0"/>
              </a:rPr>
              <a:t>n</a:t>
            </a:r>
            <a:endParaRPr lang="es-GT" sz="1400">
              <a:latin typeface="Arial" charset="0"/>
            </a:endParaRPr>
          </a:p>
        </p:txBody>
      </p:sp>
      <p:sp>
        <p:nvSpPr>
          <p:cNvPr id="12295" name="Text Box 38"/>
          <p:cNvSpPr txBox="1">
            <a:spLocks noChangeArrowheads="1"/>
          </p:cNvSpPr>
          <p:nvPr/>
        </p:nvSpPr>
        <p:spPr bwMode="auto">
          <a:xfrm>
            <a:off x="900113" y="4365625"/>
            <a:ext cx="1500187" cy="254000"/>
          </a:xfrm>
          <a:prstGeom prst="rect">
            <a:avLst/>
          </a:prstGeom>
          <a:noFill/>
          <a:ln w="9525">
            <a:noFill/>
            <a:miter lim="800000"/>
            <a:headEnd/>
            <a:tailEnd/>
          </a:ln>
        </p:spPr>
        <p:txBody>
          <a:bodyPr lIns="54864" tIns="27432" rIns="54864" bIns="27432"/>
          <a:lstStyle/>
          <a:p>
            <a:pPr algn="r"/>
            <a:r>
              <a:rPr lang="es-ES_tradnl" sz="1400">
                <a:solidFill>
                  <a:srgbClr val="000000"/>
                </a:solidFill>
                <a:latin typeface="Arial" charset="0"/>
                <a:cs typeface="Times New Roman" pitchFamily="18" charset="0"/>
              </a:rPr>
              <a:t>Exclusion</a:t>
            </a:r>
            <a:endParaRPr lang="es-ES_tradnl" sz="3600">
              <a:latin typeface="Arial" charset="0"/>
            </a:endParaRPr>
          </a:p>
        </p:txBody>
      </p:sp>
      <p:sp>
        <p:nvSpPr>
          <p:cNvPr id="12296" name="Text Box 37"/>
          <p:cNvSpPr txBox="1">
            <a:spLocks noChangeArrowheads="1"/>
          </p:cNvSpPr>
          <p:nvPr/>
        </p:nvSpPr>
        <p:spPr bwMode="auto">
          <a:xfrm>
            <a:off x="1619250" y="2132013"/>
            <a:ext cx="795338" cy="217487"/>
          </a:xfrm>
          <a:prstGeom prst="rect">
            <a:avLst/>
          </a:prstGeom>
          <a:noFill/>
          <a:ln w="9525">
            <a:noFill/>
            <a:miter lim="800000"/>
            <a:headEnd/>
            <a:tailEnd/>
          </a:ln>
        </p:spPr>
        <p:txBody>
          <a:bodyPr lIns="54864" tIns="27432" rIns="54864" bIns="27432"/>
          <a:lstStyle/>
          <a:p>
            <a:pPr algn="r"/>
            <a:r>
              <a:rPr lang="es-GT" sz="1400">
                <a:solidFill>
                  <a:srgbClr val="000000"/>
                </a:solidFill>
                <a:latin typeface="Arial" charset="0"/>
                <a:cs typeface="Times New Roman" pitchFamily="18" charset="0"/>
              </a:rPr>
              <a:t>Access</a:t>
            </a:r>
            <a:endParaRPr lang="es-GT" sz="3600">
              <a:latin typeface="Arial" charset="0"/>
            </a:endParaRPr>
          </a:p>
        </p:txBody>
      </p:sp>
      <p:sp>
        <p:nvSpPr>
          <p:cNvPr id="12297" name="Text Box 36"/>
          <p:cNvSpPr txBox="1">
            <a:spLocks noChangeArrowheads="1"/>
          </p:cNvSpPr>
          <p:nvPr/>
        </p:nvSpPr>
        <p:spPr bwMode="auto">
          <a:xfrm>
            <a:off x="1042988" y="2852738"/>
            <a:ext cx="1373187" cy="233362"/>
          </a:xfrm>
          <a:prstGeom prst="rect">
            <a:avLst/>
          </a:prstGeom>
          <a:noFill/>
          <a:ln w="9525">
            <a:noFill/>
            <a:miter lim="800000"/>
            <a:headEnd/>
            <a:tailEnd/>
          </a:ln>
        </p:spPr>
        <p:txBody>
          <a:bodyPr lIns="54864" tIns="27432" rIns="54864" bIns="27432"/>
          <a:lstStyle/>
          <a:p>
            <a:pPr algn="r"/>
            <a:r>
              <a:rPr lang="es-ES_tradnl" sz="1400">
                <a:solidFill>
                  <a:srgbClr val="000000"/>
                </a:solidFill>
                <a:latin typeface="Arial" charset="0"/>
                <a:cs typeface="Times New Roman" pitchFamily="18" charset="0"/>
              </a:rPr>
              <a:t>Withdrawal</a:t>
            </a:r>
            <a:endParaRPr lang="es-ES_tradnl" sz="3600">
              <a:latin typeface="Arial" charset="0"/>
            </a:endParaRPr>
          </a:p>
        </p:txBody>
      </p:sp>
      <p:sp>
        <p:nvSpPr>
          <p:cNvPr id="12298" name="Rectangle 35"/>
          <p:cNvSpPr>
            <a:spLocks noChangeArrowheads="1"/>
          </p:cNvSpPr>
          <p:nvPr/>
        </p:nvSpPr>
        <p:spPr bwMode="auto">
          <a:xfrm>
            <a:off x="2501900" y="1844675"/>
            <a:ext cx="6311900" cy="3524250"/>
          </a:xfrm>
          <a:prstGeom prst="rect">
            <a:avLst/>
          </a:prstGeom>
          <a:noFill/>
          <a:ln w="9525">
            <a:solidFill>
              <a:srgbClr val="000000"/>
            </a:solidFill>
            <a:miter lim="800000"/>
            <a:headEnd/>
            <a:tailEnd/>
          </a:ln>
        </p:spPr>
        <p:txBody>
          <a:bodyPr anchor="ctr"/>
          <a:lstStyle/>
          <a:p>
            <a:endParaRPr lang="es-GT"/>
          </a:p>
        </p:txBody>
      </p:sp>
      <p:sp>
        <p:nvSpPr>
          <p:cNvPr id="12299" name="Line 34"/>
          <p:cNvSpPr>
            <a:spLocks noChangeShapeType="1"/>
          </p:cNvSpPr>
          <p:nvPr/>
        </p:nvSpPr>
        <p:spPr bwMode="auto">
          <a:xfrm>
            <a:off x="3752850" y="1844675"/>
            <a:ext cx="0" cy="3524250"/>
          </a:xfrm>
          <a:prstGeom prst="line">
            <a:avLst/>
          </a:prstGeom>
          <a:noFill/>
          <a:ln w="9525">
            <a:solidFill>
              <a:srgbClr val="000000"/>
            </a:solidFill>
            <a:round/>
            <a:headEnd/>
            <a:tailEnd/>
          </a:ln>
        </p:spPr>
        <p:txBody>
          <a:bodyPr/>
          <a:lstStyle/>
          <a:p>
            <a:endParaRPr lang="en-US"/>
          </a:p>
        </p:txBody>
      </p:sp>
      <p:sp>
        <p:nvSpPr>
          <p:cNvPr id="12300" name="Line 33"/>
          <p:cNvSpPr>
            <a:spLocks noChangeShapeType="1"/>
          </p:cNvSpPr>
          <p:nvPr/>
        </p:nvSpPr>
        <p:spPr bwMode="auto">
          <a:xfrm>
            <a:off x="7677150" y="1844675"/>
            <a:ext cx="0" cy="3524250"/>
          </a:xfrm>
          <a:prstGeom prst="line">
            <a:avLst/>
          </a:prstGeom>
          <a:noFill/>
          <a:ln w="9525">
            <a:solidFill>
              <a:srgbClr val="000000"/>
            </a:solidFill>
            <a:round/>
            <a:headEnd/>
            <a:tailEnd/>
          </a:ln>
        </p:spPr>
        <p:txBody>
          <a:bodyPr/>
          <a:lstStyle/>
          <a:p>
            <a:endParaRPr lang="en-US"/>
          </a:p>
        </p:txBody>
      </p:sp>
      <p:sp>
        <p:nvSpPr>
          <p:cNvPr id="12301" name="Text Box 32"/>
          <p:cNvSpPr txBox="1">
            <a:spLocks noChangeArrowheads="1"/>
          </p:cNvSpPr>
          <p:nvPr/>
        </p:nvSpPr>
        <p:spPr bwMode="auto">
          <a:xfrm>
            <a:off x="2616200" y="5368925"/>
            <a:ext cx="796925" cy="217488"/>
          </a:xfrm>
          <a:prstGeom prst="rect">
            <a:avLst/>
          </a:prstGeom>
          <a:noFill/>
          <a:ln w="9525">
            <a:noFill/>
            <a:miter lim="800000"/>
            <a:headEnd/>
            <a:tailEnd/>
          </a:ln>
        </p:spPr>
        <p:txBody>
          <a:bodyPr lIns="54864" tIns="27432" rIns="54864" bIns="27432"/>
          <a:lstStyle/>
          <a:p>
            <a:r>
              <a:rPr lang="es-ES_tradnl" sz="1000" b="1">
                <a:solidFill>
                  <a:srgbClr val="000000"/>
                </a:solidFill>
                <a:latin typeface="Arial" charset="0"/>
                <a:cs typeface="Times New Roman" pitchFamily="18" charset="0"/>
              </a:rPr>
              <a:t>State</a:t>
            </a:r>
            <a:endParaRPr lang="es-ES_tradnl" sz="2800">
              <a:latin typeface="Arial" charset="0"/>
            </a:endParaRPr>
          </a:p>
        </p:txBody>
      </p:sp>
      <p:sp>
        <p:nvSpPr>
          <p:cNvPr id="12302" name="Line 31"/>
          <p:cNvSpPr>
            <a:spLocks noChangeShapeType="1"/>
          </p:cNvSpPr>
          <p:nvPr/>
        </p:nvSpPr>
        <p:spPr bwMode="auto">
          <a:xfrm>
            <a:off x="5005388" y="1844675"/>
            <a:ext cx="0" cy="3524250"/>
          </a:xfrm>
          <a:prstGeom prst="line">
            <a:avLst/>
          </a:prstGeom>
          <a:noFill/>
          <a:ln w="9525">
            <a:solidFill>
              <a:srgbClr val="000000"/>
            </a:solidFill>
            <a:prstDash val="dash"/>
            <a:round/>
            <a:headEnd/>
            <a:tailEnd/>
          </a:ln>
        </p:spPr>
        <p:txBody>
          <a:bodyPr/>
          <a:lstStyle/>
          <a:p>
            <a:endParaRPr lang="en-US"/>
          </a:p>
        </p:txBody>
      </p:sp>
      <p:sp>
        <p:nvSpPr>
          <p:cNvPr id="12303" name="Line 30"/>
          <p:cNvSpPr>
            <a:spLocks noChangeShapeType="1"/>
          </p:cNvSpPr>
          <p:nvPr/>
        </p:nvSpPr>
        <p:spPr bwMode="auto">
          <a:xfrm>
            <a:off x="6311900" y="1844675"/>
            <a:ext cx="0" cy="3524250"/>
          </a:xfrm>
          <a:prstGeom prst="line">
            <a:avLst/>
          </a:prstGeom>
          <a:noFill/>
          <a:ln w="9525">
            <a:solidFill>
              <a:srgbClr val="000000"/>
            </a:solidFill>
            <a:prstDash val="dash"/>
            <a:round/>
            <a:headEnd/>
            <a:tailEnd/>
          </a:ln>
        </p:spPr>
        <p:txBody>
          <a:bodyPr/>
          <a:lstStyle/>
          <a:p>
            <a:endParaRPr lang="en-US"/>
          </a:p>
        </p:txBody>
      </p:sp>
      <p:sp>
        <p:nvSpPr>
          <p:cNvPr id="12304" name="Text Box 29"/>
          <p:cNvSpPr txBox="1">
            <a:spLocks noChangeArrowheads="1"/>
          </p:cNvSpPr>
          <p:nvPr/>
        </p:nvSpPr>
        <p:spPr bwMode="auto">
          <a:xfrm>
            <a:off x="4094163" y="5368925"/>
            <a:ext cx="795337" cy="217488"/>
          </a:xfrm>
          <a:prstGeom prst="rect">
            <a:avLst/>
          </a:prstGeom>
          <a:noFill/>
          <a:ln w="9525">
            <a:noFill/>
            <a:miter lim="800000"/>
            <a:headEnd/>
            <a:tailEnd/>
          </a:ln>
        </p:spPr>
        <p:txBody>
          <a:bodyPr lIns="54864" tIns="27432" rIns="54864" bIns="27432"/>
          <a:lstStyle/>
          <a:p>
            <a:r>
              <a:rPr lang="es-ES_tradnl" sz="1000" i="1">
                <a:solidFill>
                  <a:srgbClr val="000000"/>
                </a:solidFill>
                <a:latin typeface="Arial" charset="0"/>
                <a:cs typeface="Times New Roman" pitchFamily="18" charset="0"/>
              </a:rPr>
              <a:t>Cooperative </a:t>
            </a:r>
            <a:endParaRPr lang="es-ES_tradnl" sz="2800">
              <a:latin typeface="Arial" charset="0"/>
            </a:endParaRPr>
          </a:p>
        </p:txBody>
      </p:sp>
      <p:sp>
        <p:nvSpPr>
          <p:cNvPr id="12305" name="Text Box 28"/>
          <p:cNvSpPr txBox="1">
            <a:spLocks noChangeArrowheads="1"/>
          </p:cNvSpPr>
          <p:nvPr/>
        </p:nvSpPr>
        <p:spPr bwMode="auto">
          <a:xfrm>
            <a:off x="5232400" y="5368925"/>
            <a:ext cx="795338" cy="217488"/>
          </a:xfrm>
          <a:prstGeom prst="rect">
            <a:avLst/>
          </a:prstGeom>
          <a:noFill/>
          <a:ln w="9525">
            <a:noFill/>
            <a:miter lim="800000"/>
            <a:headEnd/>
            <a:tailEnd/>
          </a:ln>
        </p:spPr>
        <p:txBody>
          <a:bodyPr lIns="54864" tIns="27432" rIns="54864" bIns="27432"/>
          <a:lstStyle/>
          <a:p>
            <a:r>
              <a:rPr lang="es-GT" sz="1000" i="1">
                <a:solidFill>
                  <a:srgbClr val="000000"/>
                </a:solidFill>
                <a:latin typeface="Arial" charset="0"/>
                <a:cs typeface="Times New Roman" pitchFamily="18" charset="0"/>
              </a:rPr>
              <a:t>ACTUNAC</a:t>
            </a:r>
            <a:endParaRPr lang="es-GT" sz="2800">
              <a:latin typeface="Arial" charset="0"/>
            </a:endParaRPr>
          </a:p>
        </p:txBody>
      </p:sp>
      <p:sp>
        <p:nvSpPr>
          <p:cNvPr id="12306" name="Text Box 27"/>
          <p:cNvSpPr txBox="1">
            <a:spLocks noChangeArrowheads="1"/>
          </p:cNvSpPr>
          <p:nvPr/>
        </p:nvSpPr>
        <p:spPr bwMode="auto">
          <a:xfrm>
            <a:off x="6596063" y="5380038"/>
            <a:ext cx="796925" cy="217487"/>
          </a:xfrm>
          <a:prstGeom prst="rect">
            <a:avLst/>
          </a:prstGeom>
          <a:noFill/>
          <a:ln w="9525">
            <a:noFill/>
            <a:miter lim="800000"/>
            <a:headEnd/>
            <a:tailEnd/>
          </a:ln>
        </p:spPr>
        <p:txBody>
          <a:bodyPr lIns="54864" tIns="27432" rIns="54864" bIns="27432"/>
          <a:lstStyle/>
          <a:p>
            <a:r>
              <a:rPr lang="es-ES_tradnl" sz="1000" i="1">
                <a:solidFill>
                  <a:srgbClr val="000000"/>
                </a:solidFill>
                <a:latin typeface="Arial" charset="0"/>
                <a:cs typeface="Times New Roman" pitchFamily="18" charset="0"/>
              </a:rPr>
              <a:t>COCODE</a:t>
            </a:r>
            <a:endParaRPr lang="es-ES_tradnl" sz="2800">
              <a:latin typeface="Arial" charset="0"/>
            </a:endParaRPr>
          </a:p>
        </p:txBody>
      </p:sp>
      <p:sp>
        <p:nvSpPr>
          <p:cNvPr id="12307" name="Text Box 26"/>
          <p:cNvSpPr txBox="1">
            <a:spLocks noChangeArrowheads="1"/>
          </p:cNvSpPr>
          <p:nvPr/>
        </p:nvSpPr>
        <p:spPr bwMode="auto">
          <a:xfrm>
            <a:off x="7847013" y="5380038"/>
            <a:ext cx="796925" cy="217487"/>
          </a:xfrm>
          <a:prstGeom prst="rect">
            <a:avLst/>
          </a:prstGeom>
          <a:noFill/>
          <a:ln w="9525">
            <a:noFill/>
            <a:miter lim="800000"/>
            <a:headEnd/>
            <a:tailEnd/>
          </a:ln>
        </p:spPr>
        <p:txBody>
          <a:bodyPr lIns="54864" tIns="27432" rIns="54864" bIns="27432"/>
          <a:lstStyle/>
          <a:p>
            <a:r>
              <a:rPr lang="es-ES_tradnl" sz="1000" b="1">
                <a:solidFill>
                  <a:srgbClr val="000000"/>
                </a:solidFill>
                <a:latin typeface="Arial" charset="0"/>
                <a:cs typeface="Times New Roman" pitchFamily="18" charset="0"/>
              </a:rPr>
              <a:t>Individual</a:t>
            </a:r>
            <a:endParaRPr lang="es-ES_tradnl" sz="2800">
              <a:latin typeface="Arial" charset="0"/>
            </a:endParaRPr>
          </a:p>
        </p:txBody>
      </p:sp>
      <p:sp>
        <p:nvSpPr>
          <p:cNvPr id="12308" name="Text Box 25"/>
          <p:cNvSpPr txBox="1">
            <a:spLocks noChangeArrowheads="1"/>
          </p:cNvSpPr>
          <p:nvPr/>
        </p:nvSpPr>
        <p:spPr bwMode="auto">
          <a:xfrm>
            <a:off x="2501900" y="4751388"/>
            <a:ext cx="1195388" cy="504825"/>
          </a:xfrm>
          <a:prstGeom prst="rect">
            <a:avLst/>
          </a:prstGeom>
          <a:noFill/>
          <a:ln w="9525">
            <a:noFill/>
            <a:miter lim="800000"/>
            <a:headEnd/>
            <a:tailEnd/>
          </a:ln>
        </p:spPr>
        <p:txBody>
          <a:bodyPr lIns="54864" tIns="27432" rIns="54864" bIns="27432"/>
          <a:lstStyle/>
          <a:p>
            <a:r>
              <a:rPr lang="en-US" sz="1000" b="1">
                <a:solidFill>
                  <a:srgbClr val="000000"/>
                </a:solidFill>
                <a:latin typeface="Arial" charset="0"/>
                <a:ea typeface="Times New Roman" pitchFamily="18" charset="0"/>
                <a:cs typeface="Arial Narrow" pitchFamily="34" charset="0"/>
              </a:rPr>
              <a:t>Maintains alienation rights</a:t>
            </a:r>
            <a:endParaRPr lang="en-US" sz="2800">
              <a:latin typeface="Arial" charset="0"/>
              <a:ea typeface="Times New Roman" pitchFamily="18" charset="0"/>
              <a:cs typeface="Arial Narrow" pitchFamily="34" charset="0"/>
            </a:endParaRPr>
          </a:p>
        </p:txBody>
      </p:sp>
      <p:sp>
        <p:nvSpPr>
          <p:cNvPr id="12309" name="Text Box 24"/>
          <p:cNvSpPr txBox="1">
            <a:spLocks noChangeArrowheads="1"/>
          </p:cNvSpPr>
          <p:nvPr/>
        </p:nvSpPr>
        <p:spPr bwMode="auto">
          <a:xfrm>
            <a:off x="2501900" y="3141663"/>
            <a:ext cx="1250950" cy="1082675"/>
          </a:xfrm>
          <a:prstGeom prst="rect">
            <a:avLst/>
          </a:prstGeom>
          <a:noFill/>
          <a:ln w="9525">
            <a:noFill/>
            <a:miter lim="800000"/>
            <a:headEnd/>
            <a:tailEnd/>
          </a:ln>
        </p:spPr>
        <p:txBody>
          <a:bodyPr lIns="54864" tIns="27432" rIns="54864" bIns="27432"/>
          <a:lstStyle/>
          <a:p>
            <a:r>
              <a:rPr lang="en-US" sz="1000" b="1" dirty="0">
                <a:solidFill>
                  <a:srgbClr val="000000"/>
                </a:solidFill>
                <a:latin typeface="Arial" charset="0"/>
                <a:ea typeface="Times New Roman" pitchFamily="18" charset="0"/>
                <a:cs typeface="Arial Narrow" pitchFamily="34" charset="0"/>
              </a:rPr>
              <a:t>Regulation and allocation of concession rights for timber and non-timber extraction and  petroleum and gas</a:t>
            </a:r>
            <a:endParaRPr lang="en-US" sz="2800" dirty="0">
              <a:latin typeface="Arial" charset="0"/>
              <a:ea typeface="Times New Roman" pitchFamily="18" charset="0"/>
              <a:cs typeface="Arial Narrow" pitchFamily="34" charset="0"/>
            </a:endParaRPr>
          </a:p>
        </p:txBody>
      </p:sp>
      <p:sp>
        <p:nvSpPr>
          <p:cNvPr id="12310" name="Text Box 23"/>
          <p:cNvSpPr txBox="1">
            <a:spLocks noChangeArrowheads="1"/>
          </p:cNvSpPr>
          <p:nvPr/>
        </p:nvSpPr>
        <p:spPr bwMode="auto">
          <a:xfrm>
            <a:off x="5100638" y="1844675"/>
            <a:ext cx="1079500" cy="504825"/>
          </a:xfrm>
          <a:prstGeom prst="rect">
            <a:avLst/>
          </a:prstGeom>
          <a:noFill/>
          <a:ln w="9525">
            <a:noFill/>
            <a:miter lim="800000"/>
            <a:headEnd/>
            <a:tailEnd/>
          </a:ln>
        </p:spPr>
        <p:txBody>
          <a:bodyPr lIns="54864" tIns="27432" rIns="54864" bIns="27432"/>
          <a:lstStyle/>
          <a:p>
            <a:r>
              <a:rPr lang="en-US" sz="1000" b="1">
                <a:solidFill>
                  <a:srgbClr val="339966"/>
                </a:solidFill>
                <a:latin typeface="Arial" charset="0"/>
                <a:ea typeface="Times New Roman" pitchFamily="18" charset="0"/>
                <a:cs typeface="Arial Narrow" pitchFamily="34" charset="0"/>
              </a:rPr>
              <a:t> Access to archaeological sites (guiding tours)</a:t>
            </a:r>
            <a:endParaRPr lang="en-US" sz="2800">
              <a:latin typeface="Arial" charset="0"/>
              <a:ea typeface="Times New Roman" pitchFamily="18" charset="0"/>
              <a:cs typeface="Arial Narrow" pitchFamily="34" charset="0"/>
            </a:endParaRPr>
          </a:p>
        </p:txBody>
      </p:sp>
      <p:sp>
        <p:nvSpPr>
          <p:cNvPr id="12311" name="Text Box 22"/>
          <p:cNvSpPr txBox="1">
            <a:spLocks noChangeArrowheads="1"/>
          </p:cNvSpPr>
          <p:nvPr/>
        </p:nvSpPr>
        <p:spPr bwMode="auto">
          <a:xfrm>
            <a:off x="3735388" y="2492375"/>
            <a:ext cx="1365250" cy="504825"/>
          </a:xfrm>
          <a:prstGeom prst="rect">
            <a:avLst/>
          </a:prstGeom>
          <a:noFill/>
          <a:ln w="9525">
            <a:noFill/>
            <a:miter lim="800000"/>
            <a:headEnd/>
            <a:tailEnd/>
          </a:ln>
        </p:spPr>
        <p:txBody>
          <a:bodyPr lIns="54864" tIns="27432" rIns="54864" bIns="27432"/>
          <a:lstStyle/>
          <a:p>
            <a:r>
              <a:rPr lang="en-US" sz="1000">
                <a:solidFill>
                  <a:srgbClr val="000000"/>
                </a:solidFill>
                <a:latin typeface="Arial" charset="0"/>
                <a:ea typeface="Times New Roman" pitchFamily="18" charset="0"/>
                <a:cs typeface="Arial Narrow" pitchFamily="34" charset="0"/>
              </a:rPr>
              <a:t>-</a:t>
            </a:r>
            <a:r>
              <a:rPr lang="en-US" sz="1000" b="1">
                <a:solidFill>
                  <a:srgbClr val="000000"/>
                </a:solidFill>
                <a:latin typeface="Arial" charset="0"/>
                <a:ea typeface="Times New Roman" pitchFamily="18" charset="0"/>
                <a:cs typeface="Arial Narrow" pitchFamily="34" charset="0"/>
              </a:rPr>
              <a:t>Extraction of  timber under management plan</a:t>
            </a:r>
            <a:endParaRPr lang="en-US" sz="2800">
              <a:latin typeface="Arial" charset="0"/>
              <a:ea typeface="Times New Roman" pitchFamily="18" charset="0"/>
              <a:cs typeface="Arial Narrow" pitchFamily="34" charset="0"/>
            </a:endParaRPr>
          </a:p>
        </p:txBody>
      </p:sp>
      <p:sp>
        <p:nvSpPr>
          <p:cNvPr id="12312" name="Text Box 21"/>
          <p:cNvSpPr txBox="1">
            <a:spLocks noChangeArrowheads="1"/>
          </p:cNvSpPr>
          <p:nvPr/>
        </p:nvSpPr>
        <p:spPr bwMode="auto">
          <a:xfrm>
            <a:off x="7677150" y="1844675"/>
            <a:ext cx="1062038" cy="504825"/>
          </a:xfrm>
          <a:prstGeom prst="rect">
            <a:avLst/>
          </a:prstGeom>
          <a:noFill/>
          <a:ln w="9525">
            <a:noFill/>
            <a:miter lim="800000"/>
            <a:headEnd/>
            <a:tailEnd/>
          </a:ln>
        </p:spPr>
        <p:txBody>
          <a:bodyPr lIns="54864" tIns="27432" rIns="54864" bIns="27432"/>
          <a:lstStyle/>
          <a:p>
            <a:r>
              <a:rPr lang="en-US" sz="1000" b="1">
                <a:solidFill>
                  <a:srgbClr val="0000FF"/>
                </a:solidFill>
                <a:latin typeface="Arial" charset="0"/>
                <a:ea typeface="Times New Roman" pitchFamily="18" charset="0"/>
                <a:cs typeface="Arial Narrow" pitchFamily="34" charset="0"/>
              </a:rPr>
              <a:t>Customary settlement rights (40ha / family)</a:t>
            </a:r>
            <a:endParaRPr lang="en-US" sz="2800">
              <a:latin typeface="Arial" charset="0"/>
              <a:ea typeface="Times New Roman" pitchFamily="18" charset="0"/>
              <a:cs typeface="Arial Narrow" pitchFamily="34" charset="0"/>
            </a:endParaRPr>
          </a:p>
        </p:txBody>
      </p:sp>
      <p:sp>
        <p:nvSpPr>
          <p:cNvPr id="12313" name="Text Box 20"/>
          <p:cNvSpPr txBox="1">
            <a:spLocks noChangeArrowheads="1"/>
          </p:cNvSpPr>
          <p:nvPr/>
        </p:nvSpPr>
        <p:spPr bwMode="auto">
          <a:xfrm>
            <a:off x="6426200" y="3109913"/>
            <a:ext cx="909638" cy="606425"/>
          </a:xfrm>
          <a:prstGeom prst="rect">
            <a:avLst/>
          </a:prstGeom>
          <a:noFill/>
          <a:ln w="9525">
            <a:noFill/>
            <a:miter lim="800000"/>
            <a:headEnd/>
            <a:tailEnd/>
          </a:ln>
        </p:spPr>
        <p:txBody>
          <a:bodyPr lIns="54864" tIns="27432" rIns="54864" bIns="27432"/>
          <a:lstStyle/>
          <a:p>
            <a:r>
              <a:rPr lang="en-US" sz="1000" b="1">
                <a:solidFill>
                  <a:srgbClr val="008000"/>
                </a:solidFill>
                <a:latin typeface="Arial" charset="0"/>
                <a:ea typeface="Times New Roman" pitchFamily="18" charset="0"/>
                <a:cs typeface="Arial Narrow" pitchFamily="34" charset="0"/>
              </a:rPr>
              <a:t>Management of Agricultural plots  and pasture</a:t>
            </a:r>
            <a:endParaRPr lang="en-US" sz="2800">
              <a:solidFill>
                <a:srgbClr val="008000"/>
              </a:solidFill>
              <a:latin typeface="Arial" charset="0"/>
              <a:ea typeface="Times New Roman" pitchFamily="18" charset="0"/>
              <a:cs typeface="Arial Narrow" pitchFamily="34" charset="0"/>
            </a:endParaRPr>
          </a:p>
        </p:txBody>
      </p:sp>
      <p:sp>
        <p:nvSpPr>
          <p:cNvPr id="12314" name="Text Box 19"/>
          <p:cNvSpPr txBox="1">
            <a:spLocks noChangeArrowheads="1"/>
          </p:cNvSpPr>
          <p:nvPr/>
        </p:nvSpPr>
        <p:spPr bwMode="auto">
          <a:xfrm>
            <a:off x="3735388" y="3360738"/>
            <a:ext cx="1193800" cy="1081087"/>
          </a:xfrm>
          <a:prstGeom prst="rect">
            <a:avLst/>
          </a:prstGeom>
          <a:noFill/>
          <a:ln w="9525">
            <a:noFill/>
            <a:miter lim="800000"/>
            <a:headEnd/>
            <a:tailEnd/>
          </a:ln>
        </p:spPr>
        <p:txBody>
          <a:bodyPr lIns="54864" tIns="27432" rIns="54864" bIns="27432"/>
          <a:lstStyle/>
          <a:p>
            <a:r>
              <a:rPr lang="en-GB" sz="1000" b="1" dirty="0">
                <a:solidFill>
                  <a:srgbClr val="000000"/>
                </a:solidFill>
                <a:latin typeface="Arial" charset="0"/>
                <a:ea typeface="Times New Roman" pitchFamily="18" charset="0"/>
                <a:cs typeface="Arial Narrow" pitchFamily="34" charset="0"/>
              </a:rPr>
              <a:t>l</a:t>
            </a:r>
            <a:r>
              <a:rPr lang="en-US" sz="1000" b="1" dirty="0">
                <a:solidFill>
                  <a:srgbClr val="000000"/>
                </a:solidFill>
                <a:latin typeface="Arial" charset="0"/>
                <a:ea typeface="Times New Roman" pitchFamily="18" charset="0"/>
                <a:cs typeface="Arial Narrow" pitchFamily="34" charset="0"/>
              </a:rPr>
              <a:t>and management plan &amp; use decisions for timber and non-timber agriculture and pasture</a:t>
            </a:r>
            <a:r>
              <a:rPr lang="en-US" sz="1000" dirty="0">
                <a:solidFill>
                  <a:srgbClr val="000000"/>
                </a:solidFill>
                <a:latin typeface="Arial" charset="0"/>
                <a:ea typeface="Times New Roman" pitchFamily="18" charset="0"/>
                <a:cs typeface="Arial Narrow" pitchFamily="34" charset="0"/>
              </a:rPr>
              <a:t> </a:t>
            </a:r>
            <a:endParaRPr lang="en-US" sz="2800" dirty="0">
              <a:latin typeface="Arial" charset="0"/>
              <a:ea typeface="Times New Roman" pitchFamily="18" charset="0"/>
              <a:cs typeface="Arial Narrow" pitchFamily="34" charset="0"/>
            </a:endParaRPr>
          </a:p>
        </p:txBody>
      </p:sp>
      <p:sp>
        <p:nvSpPr>
          <p:cNvPr id="12315" name="Text Box 18"/>
          <p:cNvSpPr txBox="1">
            <a:spLocks noChangeArrowheads="1"/>
          </p:cNvSpPr>
          <p:nvPr/>
        </p:nvSpPr>
        <p:spPr bwMode="auto">
          <a:xfrm>
            <a:off x="7677150" y="2708275"/>
            <a:ext cx="1138238" cy="1062038"/>
          </a:xfrm>
          <a:prstGeom prst="rect">
            <a:avLst/>
          </a:prstGeom>
          <a:noFill/>
          <a:ln w="9525">
            <a:noFill/>
            <a:miter lim="800000"/>
            <a:headEnd/>
            <a:tailEnd/>
          </a:ln>
        </p:spPr>
        <p:txBody>
          <a:bodyPr lIns="54864" tIns="27432" rIns="54864" bIns="27432"/>
          <a:lstStyle/>
          <a:p>
            <a:r>
              <a:rPr lang="en-US" sz="1000" b="1">
                <a:solidFill>
                  <a:srgbClr val="339966"/>
                </a:solidFill>
                <a:latin typeface="Arial" charset="0"/>
                <a:ea typeface="Times New Roman" pitchFamily="18" charset="0"/>
                <a:cs typeface="Arial Narrow" pitchFamily="34" charset="0"/>
              </a:rPr>
              <a:t>Extraction of  NTFPs  </a:t>
            </a:r>
            <a:endParaRPr lang="es-ES" sz="2000">
              <a:latin typeface="Arial" charset="0"/>
              <a:ea typeface="Times New Roman" pitchFamily="18" charset="0"/>
              <a:cs typeface="Arial Narrow" pitchFamily="34" charset="0"/>
            </a:endParaRPr>
          </a:p>
          <a:p>
            <a:pPr eaLnBrk="0" hangingPunct="0"/>
            <a:endParaRPr lang="en-US" sz="1000" b="1">
              <a:solidFill>
                <a:srgbClr val="339966"/>
              </a:solidFill>
              <a:latin typeface="Arial" charset="0"/>
              <a:ea typeface="Times New Roman" pitchFamily="18" charset="0"/>
              <a:cs typeface="Arial Narrow" pitchFamily="34" charset="0"/>
            </a:endParaRPr>
          </a:p>
          <a:p>
            <a:pPr eaLnBrk="0" hangingPunct="0"/>
            <a:r>
              <a:rPr lang="en-US" sz="1000" b="1">
                <a:solidFill>
                  <a:srgbClr val="339966"/>
                </a:solidFill>
                <a:latin typeface="Arial" charset="0"/>
                <a:ea typeface="Times New Roman" pitchFamily="18" charset="0"/>
                <a:cs typeface="Arial Narrow" pitchFamily="34" charset="0"/>
              </a:rPr>
              <a:t>agrocultivation  and pasture , hunting (subsistence)</a:t>
            </a:r>
            <a:endParaRPr lang="es-ES" sz="2000">
              <a:latin typeface="Arial" charset="0"/>
              <a:ea typeface="Times New Roman" pitchFamily="18" charset="0"/>
              <a:cs typeface="Arial Narrow" pitchFamily="34" charset="0"/>
            </a:endParaRPr>
          </a:p>
          <a:p>
            <a:pPr eaLnBrk="0" hangingPunct="0"/>
            <a:endParaRPr lang="es-ES" sz="2800">
              <a:latin typeface="Arial" charset="0"/>
              <a:ea typeface="Times New Roman" pitchFamily="18" charset="0"/>
              <a:cs typeface="Arial Narrow" pitchFamily="34" charset="0"/>
            </a:endParaRPr>
          </a:p>
        </p:txBody>
      </p:sp>
      <p:sp>
        <p:nvSpPr>
          <p:cNvPr id="12316" name="Text Box 17"/>
          <p:cNvSpPr txBox="1">
            <a:spLocks noChangeArrowheads="1"/>
          </p:cNvSpPr>
          <p:nvPr/>
        </p:nvSpPr>
        <p:spPr bwMode="auto">
          <a:xfrm>
            <a:off x="7677150" y="3924300"/>
            <a:ext cx="1193800" cy="512763"/>
          </a:xfrm>
          <a:prstGeom prst="rect">
            <a:avLst/>
          </a:prstGeom>
          <a:noFill/>
          <a:ln w="9525">
            <a:noFill/>
            <a:miter lim="800000"/>
            <a:headEnd/>
            <a:tailEnd/>
          </a:ln>
        </p:spPr>
        <p:txBody>
          <a:bodyPr lIns="54864" tIns="27432" rIns="54864" bIns="27432"/>
          <a:lstStyle/>
          <a:p>
            <a:r>
              <a:rPr lang="en-US" sz="1000" b="1">
                <a:solidFill>
                  <a:srgbClr val="FF0000"/>
                </a:solidFill>
                <a:latin typeface="Arial" charset="0"/>
                <a:ea typeface="Times New Roman" pitchFamily="18" charset="0"/>
                <a:cs typeface="Arial Narrow" pitchFamily="34" charset="0"/>
              </a:rPr>
              <a:t> Ilegal land grabs and selling of land improvements </a:t>
            </a:r>
            <a:endParaRPr lang="en-US" sz="2800">
              <a:latin typeface="Arial" charset="0"/>
              <a:ea typeface="Times New Roman" pitchFamily="18" charset="0"/>
              <a:cs typeface="Arial Narrow" pitchFamily="34" charset="0"/>
            </a:endParaRPr>
          </a:p>
        </p:txBody>
      </p:sp>
      <p:sp>
        <p:nvSpPr>
          <p:cNvPr id="12317" name="Text Box 16"/>
          <p:cNvSpPr txBox="1">
            <a:spLocks noChangeArrowheads="1"/>
          </p:cNvSpPr>
          <p:nvPr/>
        </p:nvSpPr>
        <p:spPr bwMode="auto">
          <a:xfrm>
            <a:off x="7677150" y="2549525"/>
            <a:ext cx="1193800" cy="303213"/>
          </a:xfrm>
          <a:prstGeom prst="rect">
            <a:avLst/>
          </a:prstGeom>
          <a:noFill/>
          <a:ln w="9525">
            <a:noFill/>
            <a:miter lim="800000"/>
            <a:headEnd/>
            <a:tailEnd/>
          </a:ln>
        </p:spPr>
        <p:txBody>
          <a:bodyPr lIns="54864" tIns="27432" rIns="54864" bIns="27432"/>
          <a:lstStyle/>
          <a:p>
            <a:r>
              <a:rPr lang="en-US" sz="1000" b="1">
                <a:solidFill>
                  <a:srgbClr val="FF0000"/>
                </a:solidFill>
                <a:latin typeface="Arial" charset="0"/>
                <a:ea typeface="Times New Roman" pitchFamily="18" charset="0"/>
                <a:cs typeface="Arial Narrow" pitchFamily="34" charset="0"/>
              </a:rPr>
              <a:t>Illegal logging </a:t>
            </a:r>
            <a:endParaRPr lang="en-US" sz="2800">
              <a:latin typeface="Arial" charset="0"/>
              <a:ea typeface="Times New Roman" pitchFamily="18" charset="0"/>
              <a:cs typeface="Arial Narrow" pitchFamily="34" charset="0"/>
            </a:endParaRPr>
          </a:p>
        </p:txBody>
      </p:sp>
      <p:sp>
        <p:nvSpPr>
          <p:cNvPr id="12318" name="Text Box 15"/>
          <p:cNvSpPr txBox="1">
            <a:spLocks noChangeArrowheads="1"/>
          </p:cNvSpPr>
          <p:nvPr/>
        </p:nvSpPr>
        <p:spPr bwMode="auto">
          <a:xfrm>
            <a:off x="3886200" y="4356100"/>
            <a:ext cx="1023938" cy="801688"/>
          </a:xfrm>
          <a:prstGeom prst="rect">
            <a:avLst/>
          </a:prstGeom>
          <a:noFill/>
          <a:ln w="9525">
            <a:noFill/>
            <a:miter lim="800000"/>
            <a:headEnd/>
            <a:tailEnd/>
          </a:ln>
        </p:spPr>
        <p:txBody>
          <a:bodyPr lIns="54864" tIns="27432" rIns="54864" bIns="27432"/>
          <a:lstStyle/>
          <a:p>
            <a:r>
              <a:rPr lang="en-US" sz="1000">
                <a:solidFill>
                  <a:srgbClr val="000000"/>
                </a:solidFill>
                <a:latin typeface="Arial" charset="0"/>
                <a:ea typeface="Times New Roman" pitchFamily="18" charset="0"/>
                <a:cs typeface="Arial Narrow" pitchFamily="34" charset="0"/>
              </a:rPr>
              <a:t> </a:t>
            </a:r>
            <a:r>
              <a:rPr lang="en-US" sz="1000" b="1">
                <a:solidFill>
                  <a:srgbClr val="000000"/>
                </a:solidFill>
                <a:latin typeface="Arial" charset="0"/>
                <a:ea typeface="Times New Roman" pitchFamily="18" charset="0"/>
                <a:cs typeface="Arial Narrow" pitchFamily="34" charset="0"/>
              </a:rPr>
              <a:t>Exclusion rights to  concession contract</a:t>
            </a:r>
            <a:endParaRPr lang="es-ES" sz="2000">
              <a:latin typeface="Arial" charset="0"/>
              <a:ea typeface="Times New Roman" pitchFamily="18" charset="0"/>
              <a:cs typeface="Arial Narrow" pitchFamily="34" charset="0"/>
            </a:endParaRPr>
          </a:p>
          <a:p>
            <a:pPr eaLnBrk="0" hangingPunct="0"/>
            <a:endParaRPr lang="es-ES" sz="2800">
              <a:latin typeface="Arial" charset="0"/>
              <a:ea typeface="Times New Roman" pitchFamily="18" charset="0"/>
              <a:cs typeface="Arial Narrow" pitchFamily="34" charset="0"/>
            </a:endParaRPr>
          </a:p>
        </p:txBody>
      </p:sp>
      <p:sp>
        <p:nvSpPr>
          <p:cNvPr id="12319" name="Text Box 14"/>
          <p:cNvSpPr txBox="1">
            <a:spLocks noChangeArrowheads="1"/>
          </p:cNvSpPr>
          <p:nvPr/>
        </p:nvSpPr>
        <p:spPr bwMode="auto">
          <a:xfrm>
            <a:off x="4500563" y="5949950"/>
            <a:ext cx="2447925" cy="504825"/>
          </a:xfrm>
          <a:prstGeom prst="rect">
            <a:avLst/>
          </a:prstGeom>
          <a:noFill/>
          <a:ln w="9525">
            <a:noFill/>
            <a:miter lim="800000"/>
            <a:headEnd/>
            <a:tailEnd/>
          </a:ln>
        </p:spPr>
        <p:txBody>
          <a:bodyPr lIns="54864" tIns="27432" rIns="54864" bIns="27432"/>
          <a:lstStyle/>
          <a:p>
            <a:pPr algn="ctr"/>
            <a:r>
              <a:rPr lang="es-GT" sz="1400" b="1">
                <a:solidFill>
                  <a:srgbClr val="000000"/>
                </a:solidFill>
                <a:latin typeface="Arial" charset="0"/>
                <a:ea typeface="Times New Roman" pitchFamily="18" charset="0"/>
                <a:cs typeface="Arial Narrow" pitchFamily="34" charset="0"/>
              </a:rPr>
              <a:t>Holders  of Rights</a:t>
            </a:r>
            <a:endParaRPr lang="es-ES" sz="2800">
              <a:latin typeface="Arial" charset="0"/>
              <a:ea typeface="Times New Roman" pitchFamily="18" charset="0"/>
              <a:cs typeface="Arial Narrow" pitchFamily="34" charset="0"/>
            </a:endParaRPr>
          </a:p>
          <a:p>
            <a:pPr algn="ctr" eaLnBrk="0" hangingPunct="0"/>
            <a:endParaRPr lang="es-ES" sz="3600">
              <a:latin typeface="Arial" charset="0"/>
              <a:ea typeface="Times New Roman" pitchFamily="18" charset="0"/>
              <a:cs typeface="Arial Narrow" pitchFamily="34" charset="0"/>
            </a:endParaRPr>
          </a:p>
        </p:txBody>
      </p:sp>
      <p:sp>
        <p:nvSpPr>
          <p:cNvPr id="12320" name="Line 13"/>
          <p:cNvSpPr>
            <a:spLocks noChangeShapeType="1"/>
          </p:cNvSpPr>
          <p:nvPr/>
        </p:nvSpPr>
        <p:spPr bwMode="auto">
          <a:xfrm>
            <a:off x="2825750" y="4508500"/>
            <a:ext cx="909638" cy="0"/>
          </a:xfrm>
          <a:prstGeom prst="line">
            <a:avLst/>
          </a:prstGeom>
          <a:noFill/>
          <a:ln w="9525">
            <a:solidFill>
              <a:srgbClr val="000000"/>
            </a:solidFill>
            <a:round/>
            <a:headEnd/>
            <a:tailEnd type="triangle" w="med" len="med"/>
          </a:ln>
        </p:spPr>
        <p:txBody>
          <a:bodyPr/>
          <a:lstStyle/>
          <a:p>
            <a:endParaRPr lang="en-US"/>
          </a:p>
        </p:txBody>
      </p:sp>
      <p:sp>
        <p:nvSpPr>
          <p:cNvPr id="12321" name="Line 12"/>
          <p:cNvSpPr>
            <a:spLocks noChangeShapeType="1"/>
          </p:cNvSpPr>
          <p:nvPr/>
        </p:nvSpPr>
        <p:spPr bwMode="auto">
          <a:xfrm flipH="1">
            <a:off x="4948238" y="2636838"/>
            <a:ext cx="2728912" cy="1587"/>
          </a:xfrm>
          <a:prstGeom prst="line">
            <a:avLst/>
          </a:prstGeom>
          <a:noFill/>
          <a:ln w="9525">
            <a:solidFill>
              <a:srgbClr val="000000"/>
            </a:solidFill>
            <a:prstDash val="dash"/>
            <a:round/>
            <a:headEnd/>
            <a:tailEnd type="triangle" w="med" len="med"/>
          </a:ln>
        </p:spPr>
        <p:txBody>
          <a:bodyPr/>
          <a:lstStyle/>
          <a:p>
            <a:endParaRPr lang="en-US"/>
          </a:p>
        </p:txBody>
      </p:sp>
      <p:sp>
        <p:nvSpPr>
          <p:cNvPr id="12322" name="Line 11"/>
          <p:cNvSpPr>
            <a:spLocks noChangeShapeType="1"/>
          </p:cNvSpPr>
          <p:nvPr/>
        </p:nvSpPr>
        <p:spPr bwMode="auto">
          <a:xfrm>
            <a:off x="3563938" y="3284538"/>
            <a:ext cx="2752725" cy="0"/>
          </a:xfrm>
          <a:prstGeom prst="line">
            <a:avLst/>
          </a:prstGeom>
          <a:noFill/>
          <a:ln w="9525">
            <a:solidFill>
              <a:srgbClr val="000000"/>
            </a:solidFill>
            <a:round/>
            <a:headEnd/>
            <a:tailEnd type="triangle" w="med" len="med"/>
          </a:ln>
        </p:spPr>
        <p:txBody>
          <a:bodyPr/>
          <a:lstStyle/>
          <a:p>
            <a:endParaRPr lang="en-US"/>
          </a:p>
        </p:txBody>
      </p:sp>
      <p:sp>
        <p:nvSpPr>
          <p:cNvPr id="12323" name="Text Box 9"/>
          <p:cNvSpPr txBox="1">
            <a:spLocks noChangeArrowheads="1"/>
          </p:cNvSpPr>
          <p:nvPr/>
        </p:nvSpPr>
        <p:spPr bwMode="auto">
          <a:xfrm>
            <a:off x="3735388" y="1946275"/>
            <a:ext cx="1365250" cy="504825"/>
          </a:xfrm>
          <a:prstGeom prst="rect">
            <a:avLst/>
          </a:prstGeom>
          <a:noFill/>
          <a:ln w="9525">
            <a:noFill/>
            <a:miter lim="800000"/>
            <a:headEnd/>
            <a:tailEnd/>
          </a:ln>
        </p:spPr>
        <p:txBody>
          <a:bodyPr lIns="54864" tIns="27432" rIns="54864" bIns="27432"/>
          <a:lstStyle/>
          <a:p>
            <a:endParaRPr lang="es-GT"/>
          </a:p>
        </p:txBody>
      </p:sp>
      <p:sp>
        <p:nvSpPr>
          <p:cNvPr id="12324" name="Line 8"/>
          <p:cNvSpPr>
            <a:spLocks noChangeShapeType="1"/>
          </p:cNvSpPr>
          <p:nvPr/>
        </p:nvSpPr>
        <p:spPr bwMode="auto">
          <a:xfrm flipH="1">
            <a:off x="7223125" y="3429000"/>
            <a:ext cx="454025" cy="0"/>
          </a:xfrm>
          <a:prstGeom prst="line">
            <a:avLst/>
          </a:prstGeom>
          <a:noFill/>
          <a:ln w="9525">
            <a:solidFill>
              <a:srgbClr val="000000"/>
            </a:solidFill>
            <a:round/>
            <a:headEnd/>
            <a:tailEnd type="triangle" w="med" len="med"/>
          </a:ln>
        </p:spPr>
        <p:txBody>
          <a:bodyPr/>
          <a:lstStyle/>
          <a:p>
            <a:endParaRPr lang="en-US"/>
          </a:p>
        </p:txBody>
      </p:sp>
      <p:sp>
        <p:nvSpPr>
          <p:cNvPr id="12325" name="Line 7"/>
          <p:cNvSpPr>
            <a:spLocks noChangeShapeType="1"/>
          </p:cNvSpPr>
          <p:nvPr/>
        </p:nvSpPr>
        <p:spPr bwMode="auto">
          <a:xfrm flipH="1">
            <a:off x="7373938" y="2871788"/>
            <a:ext cx="303212" cy="0"/>
          </a:xfrm>
          <a:prstGeom prst="line">
            <a:avLst/>
          </a:prstGeom>
          <a:noFill/>
          <a:ln w="9525">
            <a:solidFill>
              <a:srgbClr val="000000"/>
            </a:solidFill>
            <a:round/>
            <a:headEnd/>
            <a:tailEnd type="triangle" w="med" len="med"/>
          </a:ln>
        </p:spPr>
        <p:txBody>
          <a:bodyPr/>
          <a:lstStyle/>
          <a:p>
            <a:endParaRPr lang="en-US"/>
          </a:p>
        </p:txBody>
      </p:sp>
      <p:sp>
        <p:nvSpPr>
          <p:cNvPr id="12326" name="Line 6"/>
          <p:cNvSpPr>
            <a:spLocks noChangeShapeType="1"/>
          </p:cNvSpPr>
          <p:nvPr/>
        </p:nvSpPr>
        <p:spPr bwMode="auto">
          <a:xfrm flipH="1">
            <a:off x="5100638" y="4076700"/>
            <a:ext cx="2425700" cy="0"/>
          </a:xfrm>
          <a:prstGeom prst="line">
            <a:avLst/>
          </a:prstGeom>
          <a:noFill/>
          <a:ln w="9525">
            <a:solidFill>
              <a:srgbClr val="000000"/>
            </a:solidFill>
            <a:prstDash val="dash"/>
            <a:round/>
            <a:headEnd/>
            <a:tailEnd type="triangle" w="med" len="med"/>
          </a:ln>
        </p:spPr>
        <p:txBody>
          <a:bodyPr/>
          <a:lstStyle/>
          <a:p>
            <a:endParaRPr lang="en-US"/>
          </a:p>
        </p:txBody>
      </p:sp>
      <p:sp>
        <p:nvSpPr>
          <p:cNvPr id="12327" name="Text Box 44"/>
          <p:cNvSpPr txBox="1">
            <a:spLocks noChangeArrowheads="1"/>
          </p:cNvSpPr>
          <p:nvPr/>
        </p:nvSpPr>
        <p:spPr bwMode="auto">
          <a:xfrm>
            <a:off x="1331913" y="1557338"/>
            <a:ext cx="1079500" cy="576262"/>
          </a:xfrm>
          <a:prstGeom prst="rect">
            <a:avLst/>
          </a:prstGeom>
          <a:noFill/>
          <a:ln w="9525">
            <a:noFill/>
            <a:miter lim="800000"/>
            <a:headEnd/>
            <a:tailEnd/>
          </a:ln>
        </p:spPr>
        <p:txBody>
          <a:bodyPr lIns="54864" tIns="27432" rIns="54864" bIns="27432"/>
          <a:lstStyle/>
          <a:p>
            <a:pPr algn="r"/>
            <a:r>
              <a:rPr lang="es-GT" sz="1400" b="1">
                <a:solidFill>
                  <a:srgbClr val="000000"/>
                </a:solidFill>
                <a:latin typeface="Arial" charset="0"/>
                <a:ea typeface="Times New Roman" pitchFamily="18" charset="0"/>
                <a:cs typeface="Arial Narrow" pitchFamily="34" charset="0"/>
              </a:rPr>
              <a:t>Bundle of rights</a:t>
            </a:r>
            <a:endParaRPr lang="es-GT" sz="3600" b="1">
              <a:latin typeface="Arial" charset="0"/>
              <a:ea typeface="Times New Roman" pitchFamily="18" charset="0"/>
              <a:cs typeface="Arial Narrow" pitchFamily="34" charset="0"/>
            </a:endParaRPr>
          </a:p>
        </p:txBody>
      </p:sp>
      <p:sp>
        <p:nvSpPr>
          <p:cNvPr id="12328" name="Text Box 43"/>
          <p:cNvSpPr txBox="1">
            <a:spLocks noChangeArrowheads="1"/>
          </p:cNvSpPr>
          <p:nvPr/>
        </p:nvSpPr>
        <p:spPr bwMode="auto">
          <a:xfrm>
            <a:off x="1042988" y="3644900"/>
            <a:ext cx="1333500" cy="193675"/>
          </a:xfrm>
          <a:prstGeom prst="rect">
            <a:avLst/>
          </a:prstGeom>
          <a:noFill/>
          <a:ln w="9525">
            <a:noFill/>
            <a:miter lim="800000"/>
            <a:headEnd/>
            <a:tailEnd/>
          </a:ln>
        </p:spPr>
        <p:txBody>
          <a:bodyPr lIns="54864" tIns="27432" rIns="54864" bIns="27432"/>
          <a:lstStyle/>
          <a:p>
            <a:pPr algn="r"/>
            <a:r>
              <a:rPr lang="es-ES_tradnl" sz="1400">
                <a:solidFill>
                  <a:srgbClr val="000000"/>
                </a:solidFill>
                <a:latin typeface="Arial" charset="0"/>
                <a:cs typeface="Times New Roman" pitchFamily="18" charset="0"/>
              </a:rPr>
              <a:t>Management</a:t>
            </a:r>
            <a:endParaRPr lang="es-ES_tradnl" sz="3600">
              <a:latin typeface="Arial" charset="0"/>
            </a:endParaRPr>
          </a:p>
        </p:txBody>
      </p:sp>
      <p:graphicFrame>
        <p:nvGraphicFramePr>
          <p:cNvPr id="54436" name="Group 164"/>
          <p:cNvGraphicFramePr>
            <a:graphicFrameLocks noGrp="1"/>
          </p:cNvGraphicFramePr>
          <p:nvPr/>
        </p:nvGraphicFramePr>
        <p:xfrm>
          <a:off x="71438" y="4452938"/>
          <a:ext cx="1116012" cy="2411413"/>
        </p:xfrm>
        <a:graphic>
          <a:graphicData uri="http://schemas.openxmlformats.org/drawingml/2006/table">
            <a:tbl>
              <a:tblPr/>
              <a:tblGrid>
                <a:gridCol w="227012"/>
                <a:gridCol w="889000"/>
              </a:tblGrid>
              <a:tr h="36036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GT" sz="29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Narrow" pitchFamily="34" charset="0"/>
                          <a:cs typeface="Times New Roman" pitchFamily="18" charset="0"/>
                        </a:rPr>
                        <a:t>*Regulatory basis </a:t>
                      </a:r>
                      <a:endParaRPr kumimoji="0" lang="es-E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7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Narrow" pitchFamily="34" charset="0"/>
                          <a:cs typeface="Times New Roman" pitchFamily="18" charset="0"/>
                        </a:rPr>
                        <a:t>ç</a:t>
                      </a:r>
                      <a:endParaRPr kumimoji="0" lang="es-E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1" u="none" strike="noStrike" cap="none" normalizeH="0" baseline="0" smtClean="0">
                          <a:ln>
                            <a:noFill/>
                          </a:ln>
                          <a:solidFill>
                            <a:schemeClr val="tx1"/>
                          </a:solidFill>
                          <a:effectLst/>
                          <a:latin typeface="Arial Narrow" pitchFamily="34" charset="0"/>
                          <a:cs typeface="Times New Roman" pitchFamily="18" charset="0"/>
                        </a:rPr>
                        <a:t>de jure</a:t>
                      </a:r>
                      <a:endParaRPr kumimoji="0" lang="es-E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GT" sz="29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1" u="none" strike="noStrike" cap="none" normalizeH="0" baseline="0" smtClean="0">
                          <a:ln>
                            <a:noFill/>
                          </a:ln>
                          <a:solidFill>
                            <a:schemeClr val="tx1"/>
                          </a:solidFill>
                          <a:effectLst/>
                          <a:latin typeface="Arial Narrow" pitchFamily="34" charset="0"/>
                          <a:cs typeface="Times New Roman" pitchFamily="18" charset="0"/>
                        </a:rPr>
                        <a:t>De facto</a:t>
                      </a:r>
                      <a:endParaRPr kumimoji="0" lang="es-E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576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GT" sz="29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Narrow" pitchFamily="34" charset="0"/>
                          <a:cs typeface="Times New Roman" pitchFamily="18" charset="0"/>
                        </a:rPr>
                        <a:t>Customary</a:t>
                      </a:r>
                      <a:endParaRPr kumimoji="0" lang="es-E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3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GT" sz="29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1"/>
                          </a:solidFill>
                          <a:effectLst/>
                          <a:latin typeface="Arial Narrow" pitchFamily="34" charset="0"/>
                          <a:cs typeface="Times New Roman" pitchFamily="18" charset="0"/>
                        </a:rPr>
                        <a:t>Ilegal action</a:t>
                      </a:r>
                      <a:endParaRPr kumimoji="0" lang="es-ES"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2349" name="Rectangle 136"/>
          <p:cNvSpPr>
            <a:spLocks noChangeArrowheads="1"/>
          </p:cNvSpPr>
          <p:nvPr/>
        </p:nvSpPr>
        <p:spPr bwMode="auto">
          <a:xfrm>
            <a:off x="5948363" y="6584950"/>
            <a:ext cx="3087687" cy="304800"/>
          </a:xfrm>
          <a:prstGeom prst="rect">
            <a:avLst/>
          </a:prstGeom>
          <a:noFill/>
          <a:ln w="9525">
            <a:noFill/>
            <a:miter lim="800000"/>
            <a:headEnd/>
            <a:tailEnd/>
          </a:ln>
        </p:spPr>
        <p:txBody>
          <a:bodyPr wrap="none" anchor="ctr">
            <a:spAutoFit/>
          </a:bodyPr>
          <a:lstStyle/>
          <a:p>
            <a:r>
              <a:rPr lang="en-GB" sz="1400">
                <a:latin typeface="Arial Narrow" pitchFamily="34" charset="0"/>
                <a:cs typeface="Times New Roman" pitchFamily="18" charset="0"/>
              </a:rPr>
              <a:t>Source:  Own elaboration based on fieldwork</a:t>
            </a:r>
            <a:endParaRPr lang="en-GB" sz="2400">
              <a:latin typeface="Arial" charset="0"/>
            </a:endParaRPr>
          </a:p>
        </p:txBody>
      </p:sp>
      <p:sp>
        <p:nvSpPr>
          <p:cNvPr id="54437" name="Oval 165"/>
          <p:cNvSpPr>
            <a:spLocks noChangeArrowheads="1"/>
          </p:cNvSpPr>
          <p:nvPr/>
        </p:nvSpPr>
        <p:spPr bwMode="auto">
          <a:xfrm>
            <a:off x="6011863" y="3068638"/>
            <a:ext cx="2881312" cy="863600"/>
          </a:xfrm>
          <a:prstGeom prst="ellipse">
            <a:avLst/>
          </a:prstGeom>
          <a:noFill/>
          <a:ln w="9525">
            <a:solidFill>
              <a:srgbClr val="FF0000"/>
            </a:solidFill>
            <a:round/>
            <a:headEnd/>
            <a:tailEnd/>
          </a:ln>
        </p:spPr>
        <p:txBody>
          <a:bodyPr wrap="none" anchor="ctr"/>
          <a:lstStyle/>
          <a:p>
            <a:endParaRPr lang="es-GT"/>
          </a:p>
        </p:txBody>
      </p:sp>
      <p:sp>
        <p:nvSpPr>
          <p:cNvPr id="54438" name="Oval 166"/>
          <p:cNvSpPr>
            <a:spLocks noChangeArrowheads="1"/>
          </p:cNvSpPr>
          <p:nvPr/>
        </p:nvSpPr>
        <p:spPr bwMode="auto">
          <a:xfrm>
            <a:off x="3492500" y="5229225"/>
            <a:ext cx="4321175" cy="719138"/>
          </a:xfrm>
          <a:prstGeom prst="ellipse">
            <a:avLst/>
          </a:prstGeom>
          <a:noFill/>
          <a:ln w="9525">
            <a:solidFill>
              <a:srgbClr val="FF0000"/>
            </a:solidFill>
            <a:round/>
            <a:headEnd/>
            <a:tailEnd/>
          </a:ln>
        </p:spPr>
        <p:txBody>
          <a:bodyPr wrap="none" anchor="ctr"/>
          <a:lstStyle/>
          <a:p>
            <a:endParaRPr lang="es-GT"/>
          </a:p>
        </p:txBody>
      </p:sp>
      <p:sp>
        <p:nvSpPr>
          <p:cNvPr id="54439" name="Oval 167"/>
          <p:cNvSpPr>
            <a:spLocks noChangeArrowheads="1"/>
          </p:cNvSpPr>
          <p:nvPr/>
        </p:nvSpPr>
        <p:spPr bwMode="auto">
          <a:xfrm>
            <a:off x="3565525" y="3068638"/>
            <a:ext cx="1582738" cy="2087562"/>
          </a:xfrm>
          <a:prstGeom prst="ellipse">
            <a:avLst/>
          </a:prstGeom>
          <a:noFill/>
          <a:ln w="9525">
            <a:solidFill>
              <a:srgbClr val="FF0000"/>
            </a:solidFill>
            <a:round/>
            <a:headEnd/>
            <a:tailEnd/>
          </a:ln>
        </p:spPr>
        <p:txBody>
          <a:bodyPr wrap="none" anchor="ctr"/>
          <a:lstStyle/>
          <a:p>
            <a:endParaRPr lang="es-GT"/>
          </a:p>
        </p:txBody>
      </p:sp>
      <p:sp>
        <p:nvSpPr>
          <p:cNvPr id="54440" name="Oval 168"/>
          <p:cNvSpPr>
            <a:spLocks noChangeArrowheads="1"/>
          </p:cNvSpPr>
          <p:nvPr/>
        </p:nvSpPr>
        <p:spPr bwMode="auto">
          <a:xfrm>
            <a:off x="2268538" y="2924175"/>
            <a:ext cx="1582737" cy="2520950"/>
          </a:xfrm>
          <a:prstGeom prst="ellipse">
            <a:avLst/>
          </a:prstGeom>
          <a:noFill/>
          <a:ln w="9525">
            <a:solidFill>
              <a:srgbClr val="FF0000"/>
            </a:solidFill>
            <a:round/>
            <a:headEnd/>
            <a:tailEnd/>
          </a:ln>
        </p:spPr>
        <p:txBody>
          <a:bodyPr wrap="none" anchor="ctr"/>
          <a:lstStyle/>
          <a:p>
            <a:endParaRPr lang="es-GT"/>
          </a:p>
        </p:txBody>
      </p:sp>
      <p:sp>
        <p:nvSpPr>
          <p:cNvPr id="54441" name="Oval 169"/>
          <p:cNvSpPr>
            <a:spLocks noChangeArrowheads="1"/>
          </p:cNvSpPr>
          <p:nvPr/>
        </p:nvSpPr>
        <p:spPr bwMode="auto">
          <a:xfrm>
            <a:off x="7596188" y="3789363"/>
            <a:ext cx="1223962" cy="1008062"/>
          </a:xfrm>
          <a:prstGeom prst="ellipse">
            <a:avLst/>
          </a:prstGeom>
          <a:noFill/>
          <a:ln w="9525">
            <a:solidFill>
              <a:srgbClr val="FF0000"/>
            </a:solidFill>
            <a:round/>
            <a:headEnd/>
            <a:tailEnd/>
          </a:ln>
        </p:spPr>
        <p:txBody>
          <a:bodyPr wrap="none" anchor="ctr"/>
          <a:lstStyle/>
          <a:p>
            <a:endParaRPr lang="es-G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4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4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43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43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444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44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37" grpId="0" animBg="1"/>
      <p:bldP spid="54438" grpId="0" animBg="1"/>
      <p:bldP spid="54439" grpId="0" animBg="1"/>
      <p:bldP spid="54440" grpId="0" animBg="1"/>
      <p:bldP spid="5444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3" cstate="print"/>
          <a:srcRect/>
          <a:stretch>
            <a:fillRect/>
          </a:stretch>
        </p:blipFill>
        <p:spPr bwMode="auto">
          <a:xfrm>
            <a:off x="2123728" y="183676"/>
            <a:ext cx="5328592" cy="65576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TotalTime>
  <Words>870</Words>
  <Application>Microsoft Office PowerPoint</Application>
  <PresentationFormat>Presentación en pantalla (4:3)</PresentationFormat>
  <Paragraphs>60</Paragraphs>
  <Slides>3</Slides>
  <Notes>3</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Tema de Office</vt:lpstr>
      <vt:lpstr>Diapositiva 1</vt:lpstr>
      <vt:lpstr>Distribución de la ´Canasta´de Derechos de los Regimenes de Propiedad Colectiva</vt:lpstr>
      <vt:lpstr>Diapositiva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Distribución de la ´Canasta´de Derechos de los Regimenes de Propiedad Colectiva</dc:title>
  <dc:creator>dbarry</dc:creator>
  <cp:lastModifiedBy>dbarry</cp:lastModifiedBy>
  <cp:revision>5</cp:revision>
  <dcterms:created xsi:type="dcterms:W3CDTF">2013-05-16T16:28:18Z</dcterms:created>
  <dcterms:modified xsi:type="dcterms:W3CDTF">2013-05-16T20:39:59Z</dcterms:modified>
</cp:coreProperties>
</file>